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embeddedFontLst>
    <p:embeddedFont>
      <p:font typeface="Bobby Jones Soft" charset="1" panose="00000000000000000000"/>
      <p:regular r:id="rId51"/>
    </p:embeddedFont>
    <p:embeddedFont>
      <p:font typeface="Agrandir Medium" charset="1" panose="00000600000000000000"/>
      <p:regular r:id="rId53"/>
    </p:embeddedFont>
    <p:embeddedFont>
      <p:font typeface="Open Sans Bold" charset="1" panose="020B0806030504020204"/>
      <p:regular r:id="rId58"/>
    </p:embeddedFont>
    <p:embeddedFont>
      <p:font typeface="Open Sans" charset="1" panose="020B0606030504020204"/>
      <p:regular r:id="rId59"/>
    </p:embeddedFont>
    <p:embeddedFont>
      <p:font typeface="Chewy" charset="1" panose="02000000000000000000"/>
      <p:regular r:id="rId83"/>
    </p:embeddedFont>
    <p:embeddedFont>
      <p:font typeface="Arimo Bold" charset="1" panose="020B0704020202020204"/>
      <p:regular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notesMasters/notesMaster1.xml" Type="http://schemas.openxmlformats.org/officeDocument/2006/relationships/notesMaster"/><Relationship Id="rId49" Target="theme/theme2.xml" Type="http://schemas.openxmlformats.org/officeDocument/2006/relationships/theme"/><Relationship Id="rId5" Target="tableStyles.xml" Type="http://schemas.openxmlformats.org/officeDocument/2006/relationships/tableStyles"/><Relationship Id="rId50" Target="notesSlides/notesSlide1.xml" Type="http://schemas.openxmlformats.org/officeDocument/2006/relationships/notesSlide"/><Relationship Id="rId51" Target="fonts/font51.fntdata" Type="http://schemas.openxmlformats.org/officeDocument/2006/relationships/font"/><Relationship Id="rId52" Target="notesSlides/notesSlide2.xml" Type="http://schemas.openxmlformats.org/officeDocument/2006/relationships/notesSlide"/><Relationship Id="rId53" Target="fonts/font53.fntdata" Type="http://schemas.openxmlformats.org/officeDocument/2006/relationships/font"/><Relationship Id="rId54" Target="notesSlides/notesSlide3.xml" Type="http://schemas.openxmlformats.org/officeDocument/2006/relationships/notesSlide"/><Relationship Id="rId55" Target="notesSlides/notesSlide4.xml" Type="http://schemas.openxmlformats.org/officeDocument/2006/relationships/notesSlide"/><Relationship Id="rId56" Target="notesSlides/notesSlide5.xml" Type="http://schemas.openxmlformats.org/officeDocument/2006/relationships/notesSlide"/><Relationship Id="rId57" Target="notesSlides/notesSlide6.xml" Type="http://schemas.openxmlformats.org/officeDocument/2006/relationships/notes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Slides/notesSlide7.xml" Type="http://schemas.openxmlformats.org/officeDocument/2006/relationships/notesSlide"/><Relationship Id="rId61" Target="notesSlides/notesSlide8.xml" Type="http://schemas.openxmlformats.org/officeDocument/2006/relationships/notesSlide"/><Relationship Id="rId62" Target="notesSlides/notesSlide9.xml" Type="http://schemas.openxmlformats.org/officeDocument/2006/relationships/notesSlide"/><Relationship Id="rId63" Target="notesSlides/notesSlide10.xml" Type="http://schemas.openxmlformats.org/officeDocument/2006/relationships/notesSlide"/><Relationship Id="rId64" Target="notesSlides/notesSlide11.xml" Type="http://schemas.openxmlformats.org/officeDocument/2006/relationships/notesSlide"/><Relationship Id="rId65" Target="notesSlides/notesSlide12.xml" Type="http://schemas.openxmlformats.org/officeDocument/2006/relationships/notesSlide"/><Relationship Id="rId66" Target="notesSlides/notesSlide13.xml" Type="http://schemas.openxmlformats.org/officeDocument/2006/relationships/notesSlide"/><Relationship Id="rId67" Target="notesSlides/notesSlide14.xml" Type="http://schemas.openxmlformats.org/officeDocument/2006/relationships/notesSlide"/><Relationship Id="rId68" Target="notesSlides/notesSlide15.xml" Type="http://schemas.openxmlformats.org/officeDocument/2006/relationships/notesSlide"/><Relationship Id="rId69" Target="notesSlides/notesSlide16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17.xml" Type="http://schemas.openxmlformats.org/officeDocument/2006/relationships/notesSlide"/><Relationship Id="rId71" Target="notesSlides/notesSlide18.xml" Type="http://schemas.openxmlformats.org/officeDocument/2006/relationships/notesSlide"/><Relationship Id="rId72" Target="notesSlides/notesSlide19.xml" Type="http://schemas.openxmlformats.org/officeDocument/2006/relationships/notesSlide"/><Relationship Id="rId73" Target="notesSlides/notesSlide20.xml" Type="http://schemas.openxmlformats.org/officeDocument/2006/relationships/notesSlide"/><Relationship Id="rId74" Target="notesSlides/notesSlide21.xml" Type="http://schemas.openxmlformats.org/officeDocument/2006/relationships/notesSlide"/><Relationship Id="rId75" Target="notesSlides/notesSlide22.xml" Type="http://schemas.openxmlformats.org/officeDocument/2006/relationships/notesSlide"/><Relationship Id="rId76" Target="notesSlides/notesSlide23.xml" Type="http://schemas.openxmlformats.org/officeDocument/2006/relationships/notesSlide"/><Relationship Id="rId77" Target="notesSlides/notesSlide24.xml" Type="http://schemas.openxmlformats.org/officeDocument/2006/relationships/notesSlide"/><Relationship Id="rId78" Target="notesSlides/notesSlide25.xml" Type="http://schemas.openxmlformats.org/officeDocument/2006/relationships/notesSlide"/><Relationship Id="rId79" Target="notesSlides/notesSlide26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27.xml" Type="http://schemas.openxmlformats.org/officeDocument/2006/relationships/notesSlide"/><Relationship Id="rId81" Target="notesSlides/notesSlide28.xml" Type="http://schemas.openxmlformats.org/officeDocument/2006/relationships/notesSlide"/><Relationship Id="rId82" Target="notesSlides/notesSlide29.xml" Type="http://schemas.openxmlformats.org/officeDocument/2006/relationships/notesSlide"/><Relationship Id="rId83" Target="fonts/font83.fntdata" Type="http://schemas.openxmlformats.org/officeDocument/2006/relationships/font"/><Relationship Id="rId84" Target="notesSlides/notesSlide30.xml" Type="http://schemas.openxmlformats.org/officeDocument/2006/relationships/notesSlide"/><Relationship Id="rId85" Target="fonts/font85.fntdata" Type="http://schemas.openxmlformats.org/officeDocument/2006/relationships/font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salam l project li ghadi  npresenti likom lyoum mt3ele9 b te7lil l macha3ir dyal bdarija wla  bel eng Darija sentiemnt  analysis using machine learning  technics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bach f had l phase  lhadaf how  ani  n transformi  data mn text l vecteurs  bach iss'hall 3liya clustring dyalha o yjme3 liya bzf dyal data f nefss l cluster tq mayjme3ch liya for  exemle  "ssir" , "aji" fnefss l cluster , so hna khdemt wa7d  fine  tunned model m base 3la darija smito Darija-Bert-arabizi telque  anaho m traini 3la data mektouba b latin o arabic alphabets donc i9der yssehel 3liya labling mn be3d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apres chedit  had vectors o dert l kmeans bach njme3 l ljomal li 9rabin mn be3diyathom </a:t>
            </a:r>
          </a:p>
          <a:p>
            <a:r>
              <a:rPr lang="en-US"/>
              <a:t>dert 25 cluster had 25 ma3endha 7ta signification mn ghir  anaho kima kan3erfo  kolma kan K kbir kolma data katzid t filtra</a:t>
            </a:r>
          </a:p>
          <a:p>
            <a:r>
              <a:rPr lang="en-US"/>
              <a:t>apres lablithom manuellelment  par cluster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hada exemple  dyal joj dyal clusters li kherjo liya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flkehr khrejt  b +17k dyal data data li positive o 17 li negative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hna l prportion dyal data li lablitha rassi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 had l ax anchoufo les differents steps bch ne9iw had data and n diro preprocessing liha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flewl  chedit  text colm o 7iyedt meno duplicats o empty fileds o special characters like  # o timestamp dyal yt etc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hada exemple  fina les lien kit7iydo o les hashtags dyal html , o timestamps dyal yt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 had la partie li mohima kifach n trater darija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  flewl 7iyedt stopwords ,</a:t>
            </a:r>
          </a:p>
          <a:p>
            <a:r>
              <a:rPr lang="en-US"/>
              <a:t>had stop words jme3thom mn bzf dyal sources b7al DODa data set o  other files wla library li kano soit  bdarija soit b arabic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 nissba l plan ghaykoun fih  8  dyal les axes  pricipale li homa :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apres 3endna hna normalization dyal text b7al l hamza o alif etc o </a:t>
            </a:r>
          </a:p>
          <a:p>
            <a:r>
              <a:rPr lang="en-US"/>
              <a:t>lil hadaf menha howa ani n7awl njme3 bzf dyal lkelmat  bach iwelif fnefss la forme </a:t>
            </a:r>
          </a:p>
          <a:p>
            <a:r>
              <a:rPr lang="en-US"/>
              <a:t>+ other technics b7al n7iyed techkil o tetweel dyal lkalimat etc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kifma kan3erfo  les imogies kile3bo  dar fel meaning dyal text fa kan khass chi method  bach n hundlihom li hiya n 7ewel emogi l arabic text b7al had le cas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hna lapartie dyal steaming  khedemt wa7d l library li katkhdem 3la wed arabic tokens but  bach n adaptiha m3a darija scrapit  mn wa7d site les sufixes and prefixes dyal darija hadchi  khela results ikouno chwiya 7ssen mo9aranatan m3a stemming dyal l3erbiya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 hna kanchofo  les different technics li khdemt etc </a:t>
            </a:r>
          </a:p>
          <a:p>
            <a:r>
              <a:rPr lang="en-US"/>
              <a:t>but  kayn wa7d l mochkil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 howa ana soit  text dyal user wla dyal data set nit ikoun mektoub  b latin words so kan khass n hunfli  had l mochkila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 7el howa nssayb wa7d mapping dictionnary li fiha l7orof b latin w equivalent dyalo b 7rf 3arabi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mohim hna bghi n montionner que  khdemt auddi des stop words li mektoubin b latin words bach nzid n filtrer text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 had l partie ki khess n7ewl text l tokens o nrepresentiha b vectors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 hna kifma kan3erfo ana TF-IDF ki3ti results 7ssen mn BOW wla binary BOw</a:t>
            </a:r>
          </a:p>
          <a:p>
            <a:r>
              <a:rPr lang="en-US"/>
              <a:t>walakin jerebthom kamlin bach ndiro  comparaison f lekher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mohim hna TF-IDF kifma kan3rfo  kat3ni time frequency li hiya ch7al mn mera l kelma bant  f wa7dt text m3a 3adad l kalimat dyal dak text </a:t>
            </a:r>
          </a:p>
          <a:p>
            <a:r>
              <a:rPr lang="en-US"/>
              <a:t>o IDF howa ch7al dyal text 3endi  3la l3adad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9bel  ndekhlo f les details  dyal l project anchofo  be3da fach n9edro  nsste3mlo b7al had l model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 l model li 3tani a7ssen result  howa svm </a:t>
            </a:r>
          </a:p>
          <a:p>
            <a:r>
              <a:rPr lang="en-US"/>
              <a:t>en general svm dawr dyalo howa ifre9 les deux  class (pos o neg fhad  l7ala) bwa7d l hyperplan </a:t>
            </a:r>
          </a:p>
          <a:p>
            <a:r>
              <a:rPr lang="en-US"/>
              <a:t>o bach n assuriw ana l model ikoun  flexible  khdemt b soft margin svm li kikheli wa7d la marg d'erreur bach maykounch overfitting  </a:t>
            </a:r>
          </a:p>
          <a:p>
            <a:r>
              <a:rPr lang="en-US"/>
              <a:t>lhadaf mn hadchi  how nl9aw akbar  margin o ykoun l model flexible ye3ni kikheli some  missclassifed points ikono 3endna</a:t>
            </a:r>
          </a:p>
          <a:p>
            <a:r>
              <a:rPr lang="en-US"/>
              <a:t/>
            </a:r>
          </a:p>
          <a:p>
            <a:r>
              <a:rPr lang="en-US"/>
              <a:t>ila kant C sghira farah kankheliw lmodel idir chi missclassifyin o hadchi ki3tina wa7d l margin li kbir </a:t>
            </a:r>
          </a:p>
          <a:p>
            <a:r>
              <a:rPr lang="en-US"/>
              <a:t>ila keberna C farah dik sa3a kanrezo 3la ana lmodel maydirch bzf dyal missclassifying  o dik sa3a margin kikoun sghir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 buufer wa7d  social media tool bach kat9der t7et des posts f bezaf dyal les platforms en meme temps b7al ig o facbook o tchouf des stats dyal les  post okda </a:t>
            </a:r>
          </a:p>
          <a:p>
            <a:r>
              <a:rPr lang="en-US"/>
              <a:t>fnefss lwe9t  kayna la possibilitee tchouf  sentiment analysis dyal les comments for exemple but  limite dyalha howa anaha kat supporti le langues  b7al eng wla fr </a:t>
            </a:r>
          </a:p>
          <a:p>
            <a:r>
              <a:rPr lang="en-US"/>
              <a:t>donc l7el howa chi model li kifhem darija </a:t>
            </a:r>
          </a:p>
          <a:p>
            <a:r>
              <a:rPr lang="en-US"/>
              <a:t>o hada howa exectemant l project dyali </a:t>
            </a:r>
          </a:p>
          <a:p>
            <a:r>
              <a:rPr lang="en-US"/>
              <a:t/>
            </a:r>
          </a:p>
          <a:p>
            <a:r>
              <a:rPr lang="en-US"/>
              <a:t>so bach n9ado had l model khassna data li ntriniwh 3liha </a:t>
            </a:r>
          </a:p>
          <a:p>
            <a:r>
              <a:rPr lang="en-US"/>
              <a:t>donc ndouzo  db nchoufo  data mini jebnaha  o types dyalha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 bnissba l data li khdemt biha m9essma 3la joj labled data colectitha mn github repos :</a:t>
            </a:r>
          </a:p>
          <a:p>
            <a:r>
              <a:rPr lang="en-US"/>
              <a:t>la plupart dyalha kikoun negative o positive   </a:t>
            </a:r>
          </a:p>
          <a:p>
            <a:r>
              <a:rPr lang="en-US"/>
              <a:t>o kayn li collectitha bel API dyal yt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 hna kifma kanchoufo  3endna 6 dyal sets li kola we7da fihom fiha wa7d  l3adad dyal rows so  matalan hna 3endna OMCD  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hnaya f data li smith OD jme3tha using  YT API li ofcrs aghadich tkoun labled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 bach n labliha kan khass chwiya dyal n cleani had data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44.png" Type="http://schemas.openxmlformats.org/officeDocument/2006/relationships/image"/><Relationship Id="rId18" Target="../media/image45.svg" Type="http://schemas.openxmlformats.org/officeDocument/2006/relationships/image"/><Relationship Id="rId19" Target="../media/image46.png" Type="http://schemas.openxmlformats.org/officeDocument/2006/relationships/image"/><Relationship Id="rId2" Target="../notesSlides/notesSlide10.xml" Type="http://schemas.openxmlformats.org/officeDocument/2006/relationships/notesSlide"/><Relationship Id="rId20" Target="../media/image47.svg" Type="http://schemas.openxmlformats.org/officeDocument/2006/relationships/imag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5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2" Target="../notesSlides/notesSlide19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6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16" Target="../media/image30.png" Type="http://schemas.openxmlformats.org/officeDocument/2006/relationships/image"/><Relationship Id="rId17" Target="../media/image31.svg" Type="http://schemas.openxmlformats.org/officeDocument/2006/relationships/image"/><Relationship Id="rId18" Target="../media/image65.png" Type="http://schemas.openxmlformats.org/officeDocument/2006/relationships/image"/><Relationship Id="rId19" Target="../media/image59.png" Type="http://schemas.openxmlformats.org/officeDocument/2006/relationships/image"/><Relationship Id="rId2" Target="../notesSlides/notesSlide23.xml" Type="http://schemas.openxmlformats.org/officeDocument/2006/relationships/notesSlide"/><Relationship Id="rId3" Target="../media/image1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notesSlides/notesSlide24.xml" Type="http://schemas.openxmlformats.org/officeDocument/2006/relationships/notesSlide"/><Relationship Id="rId20" Target="../media/image66.png" Type="http://schemas.openxmlformats.org/officeDocument/2006/relationships/image"/><Relationship Id="rId3" Target="../media/image1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69.png" Type="http://schemas.openxmlformats.org/officeDocument/2006/relationships/image"/><Relationship Id="rId2" Target="../notesSlides/notesSlide26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jpeg" Type="http://schemas.openxmlformats.org/officeDocument/2006/relationships/image"/><Relationship Id="rId2" Target="../notesSlides/notesSlide28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70.jpe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76.png" Type="http://schemas.openxmlformats.org/officeDocument/2006/relationships/image"/><Relationship Id="rId13" Target="../media/image77.svg" Type="http://schemas.openxmlformats.org/officeDocument/2006/relationships/image"/><Relationship Id="rId2" Target="../notesSlides/notesSlide29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81.png" Type="http://schemas.openxmlformats.org/officeDocument/2006/relationships/image"/><Relationship Id="rId8" Target="../media/image8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svg" Type="http://schemas.openxmlformats.org/officeDocument/2006/relationships/image"/><Relationship Id="rId2" Target="../notesSlides/notesSlide30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83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87.png" Type="http://schemas.openxmlformats.org/officeDocument/2006/relationships/image"/><Relationship Id="rId8" Target="../media/image88.png" Type="http://schemas.openxmlformats.org/officeDocument/2006/relationships/image"/><Relationship Id="rId9" Target="../media/image89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9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92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11" Target="../media/image97.svg" Type="http://schemas.openxmlformats.org/officeDocument/2006/relationships/image"/><Relationship Id="rId12" Target="../media/image98.png" Type="http://schemas.openxmlformats.org/officeDocument/2006/relationships/image"/><Relationship Id="rId13" Target="../media/image99.png" Type="http://schemas.openxmlformats.org/officeDocument/2006/relationships/image"/><Relationship Id="rId14" Target="../media/image100.png" Type="http://schemas.openxmlformats.org/officeDocument/2006/relationships/image"/><Relationship Id="rId15" Target="../media/image101.png" Type="http://schemas.openxmlformats.org/officeDocument/2006/relationships/image"/><Relationship Id="rId16" Target="../media/image102.png" Type="http://schemas.openxmlformats.org/officeDocument/2006/relationships/image"/><Relationship Id="rId17" Target="../media/image103.svg" Type="http://schemas.openxmlformats.org/officeDocument/2006/relationships/image"/><Relationship Id="rId18" Target="../media/image104.png" Type="http://schemas.openxmlformats.org/officeDocument/2006/relationships/image"/><Relationship Id="rId19" Target="../media/image105.svg" Type="http://schemas.openxmlformats.org/officeDocument/2006/relationships/image"/><Relationship Id="rId2" Target="../media/image91.jpeg" Type="http://schemas.openxmlformats.org/officeDocument/2006/relationships/image"/><Relationship Id="rId20" Target="../media/image106.png" Type="http://schemas.openxmlformats.org/officeDocument/2006/relationships/image"/><Relationship Id="rId21" Target="../media/image107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93.png" Type="http://schemas.openxmlformats.org/officeDocument/2006/relationships/image"/><Relationship Id="rId8" Target="../media/image94.sv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svg" Type="http://schemas.openxmlformats.org/officeDocument/2006/relationships/image"/><Relationship Id="rId11" Target="../media/image114.png" Type="http://schemas.openxmlformats.org/officeDocument/2006/relationships/image"/><Relationship Id="rId12" Target="../media/image115.svg" Type="http://schemas.openxmlformats.org/officeDocument/2006/relationships/image"/><Relationship Id="rId13" Target="../media/image116.pn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08.png" Type="http://schemas.openxmlformats.org/officeDocument/2006/relationships/image"/><Relationship Id="rId6" Target="../media/image109.svg" Type="http://schemas.openxmlformats.org/officeDocument/2006/relationships/image"/><Relationship Id="rId7" Target="../media/image110.png" Type="http://schemas.openxmlformats.org/officeDocument/2006/relationships/image"/><Relationship Id="rId8" Target="../media/image111.sv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2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11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4.png" Type="http://schemas.openxmlformats.org/officeDocument/2006/relationships/image"/><Relationship Id="rId2" Target="../media/image1.jpeg" Type="http://schemas.openxmlformats.org/officeDocument/2006/relationships/image"/><Relationship Id="rId20" Target="../media/image5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19.png" Type="http://schemas.openxmlformats.org/officeDocument/2006/relationships/image"/><Relationship Id="rId8" Target="../media/image120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21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19.png" Type="http://schemas.openxmlformats.org/officeDocument/2006/relationships/image"/><Relationship Id="rId8" Target="../media/image120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kabilessefar/OMCD-Offensive-Moroccan-Comments-Dataset" TargetMode="External" Type="http://schemas.openxmlformats.org/officeDocument/2006/relationships/hyperlink"/><Relationship Id="rId11" Target="https://github.com/LeMGarouani/MAC" TargetMode="External" Type="http://schemas.openxmlformats.org/officeDocument/2006/relationships/hyperlink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fati-bendaouch/Sentiment-Analysis-for-Moroccan-Dialect/blob/main/Final_Data.xlsx" TargetMode="External" Type="http://schemas.openxmlformats.org/officeDocument/2006/relationships/hyperlink"/><Relationship Id="rId11" Target="https://data.mendeley.com/datasets/2y4m97b7dc/1" TargetMode="External" Type="http://schemas.openxmlformats.org/officeDocument/2006/relationships/hyperlink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0615">
            <a:off x="6639212" y="7032500"/>
            <a:ext cx="5009577" cy="1578017"/>
          </a:xfrm>
          <a:custGeom>
            <a:avLst/>
            <a:gdLst/>
            <a:ahLst/>
            <a:cxnLst/>
            <a:rect r="r" b="b" t="t" l="l"/>
            <a:pathLst>
              <a:path h="1578017" w="5009577">
                <a:moveTo>
                  <a:pt x="0" y="0"/>
                </a:moveTo>
                <a:lnTo>
                  <a:pt x="5009576" y="0"/>
                </a:lnTo>
                <a:lnTo>
                  <a:pt x="5009576" y="1578017"/>
                </a:lnTo>
                <a:lnTo>
                  <a:pt x="0" y="1578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4006" y="3183606"/>
            <a:ext cx="11800066" cy="39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16"/>
              </a:lnSpc>
            </a:pPr>
            <a:r>
              <a:rPr lang="en-US" sz="10489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Darija </a:t>
            </a:r>
          </a:p>
          <a:p>
            <a:pPr algn="ctr">
              <a:lnSpc>
                <a:spcPts val="13216"/>
              </a:lnSpc>
            </a:pPr>
            <a:r>
              <a:rPr lang="en-US" sz="10489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Sentiment Analysis</a:t>
            </a:r>
          </a:p>
          <a:p>
            <a:pPr algn="ctr" marL="0" indent="0" lvl="1">
              <a:lnSpc>
                <a:spcPts val="4145"/>
              </a:lnSpc>
            </a:pPr>
            <a:r>
              <a:rPr lang="en-US" sz="329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using Machine learning algorithims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6875829">
            <a:off x="13106360" y="3186848"/>
            <a:ext cx="1813808" cy="1652214"/>
          </a:xfrm>
          <a:custGeom>
            <a:avLst/>
            <a:gdLst/>
            <a:ahLst/>
            <a:cxnLst/>
            <a:rect r="r" b="b" t="t" l="l"/>
            <a:pathLst>
              <a:path h="1652214" w="1813808">
                <a:moveTo>
                  <a:pt x="0" y="0"/>
                </a:moveTo>
                <a:lnTo>
                  <a:pt x="1813807" y="0"/>
                </a:lnTo>
                <a:lnTo>
                  <a:pt x="1813807" y="1652214"/>
                </a:lnTo>
                <a:lnTo>
                  <a:pt x="0" y="1652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99708">
            <a:off x="1878818" y="5797143"/>
            <a:ext cx="1829200" cy="1666235"/>
          </a:xfrm>
          <a:custGeom>
            <a:avLst/>
            <a:gdLst/>
            <a:ahLst/>
            <a:cxnLst/>
            <a:rect r="r" b="b" t="t" l="l"/>
            <a:pathLst>
              <a:path h="1666235" w="1829200">
                <a:moveTo>
                  <a:pt x="0" y="0"/>
                </a:moveTo>
                <a:lnTo>
                  <a:pt x="1829200" y="0"/>
                </a:lnTo>
                <a:lnTo>
                  <a:pt x="1829200" y="1666236"/>
                </a:lnTo>
                <a:lnTo>
                  <a:pt x="0" y="1666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2161" y="596086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29503" y="5910442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71657">
            <a:off x="5987265" y="2522940"/>
            <a:ext cx="1738552" cy="1197428"/>
          </a:xfrm>
          <a:custGeom>
            <a:avLst/>
            <a:gdLst/>
            <a:ahLst/>
            <a:cxnLst/>
            <a:rect r="r" b="b" t="t" l="l"/>
            <a:pathLst>
              <a:path h="1197428" w="1738552">
                <a:moveTo>
                  <a:pt x="0" y="0"/>
                </a:moveTo>
                <a:lnTo>
                  <a:pt x="1738552" y="0"/>
                </a:lnTo>
                <a:lnTo>
                  <a:pt x="1738552" y="1197427"/>
                </a:lnTo>
                <a:lnTo>
                  <a:pt x="0" y="11974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29503" y="-778297"/>
            <a:ext cx="1917264" cy="2748766"/>
          </a:xfrm>
          <a:custGeom>
            <a:avLst/>
            <a:gdLst/>
            <a:ahLst/>
            <a:cxnLst/>
            <a:rect r="r" b="b" t="t" l="l"/>
            <a:pathLst>
              <a:path h="2748766" w="1917264">
                <a:moveTo>
                  <a:pt x="0" y="0"/>
                </a:moveTo>
                <a:lnTo>
                  <a:pt x="1917264" y="0"/>
                </a:lnTo>
                <a:lnTo>
                  <a:pt x="1917264" y="2748766"/>
                </a:lnTo>
                <a:lnTo>
                  <a:pt x="0" y="27487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8992" y="3853113"/>
            <a:ext cx="1219415" cy="2580773"/>
          </a:xfrm>
          <a:custGeom>
            <a:avLst/>
            <a:gdLst/>
            <a:ahLst/>
            <a:cxnLst/>
            <a:rect r="r" b="b" t="t" l="l"/>
            <a:pathLst>
              <a:path h="2580773" w="1219415">
                <a:moveTo>
                  <a:pt x="0" y="0"/>
                </a:moveTo>
                <a:lnTo>
                  <a:pt x="1219416" y="0"/>
                </a:lnTo>
                <a:lnTo>
                  <a:pt x="1219416" y="2580774"/>
                </a:lnTo>
                <a:lnTo>
                  <a:pt x="0" y="25807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05049" y="-2835697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6797" y="8718386"/>
            <a:ext cx="3303627" cy="105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3290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Presented by :</a:t>
            </a:r>
          </a:p>
          <a:p>
            <a:pPr algn="l" marL="0" indent="0" lvl="1">
              <a:lnSpc>
                <a:spcPts val="4145"/>
              </a:lnSpc>
              <a:spcBef>
                <a:spcPct val="0"/>
              </a:spcBef>
            </a:pPr>
            <a:r>
              <a:rPr lang="en-US" sz="3290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EL HADRATI Othman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46302" y="8815567"/>
            <a:ext cx="3241834" cy="105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329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Guided</a:t>
            </a:r>
            <a:r>
              <a:rPr lang="en-US" sz="3290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by :</a:t>
            </a:r>
          </a:p>
          <a:p>
            <a:pPr algn="l" marL="0" indent="0" lvl="1">
              <a:lnSpc>
                <a:spcPts val="4145"/>
              </a:lnSpc>
              <a:spcBef>
                <a:spcPct val="0"/>
              </a:spcBef>
            </a:pPr>
            <a:r>
              <a:rPr lang="en-US" sz="3290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pr. aziz khamjane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75829">
            <a:off x="13812054" y="593500"/>
            <a:ext cx="1242670" cy="1131960"/>
          </a:xfrm>
          <a:custGeom>
            <a:avLst/>
            <a:gdLst/>
            <a:ahLst/>
            <a:cxnLst/>
            <a:rect r="r" b="b" t="t" l="l"/>
            <a:pathLst>
              <a:path h="1131960" w="1242670">
                <a:moveTo>
                  <a:pt x="0" y="0"/>
                </a:moveTo>
                <a:lnTo>
                  <a:pt x="1242670" y="0"/>
                </a:lnTo>
                <a:lnTo>
                  <a:pt x="1242670" y="1131960"/>
                </a:lnTo>
                <a:lnTo>
                  <a:pt x="0" y="1131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99708">
            <a:off x="2453990" y="1044221"/>
            <a:ext cx="1253216" cy="1141566"/>
          </a:xfrm>
          <a:custGeom>
            <a:avLst/>
            <a:gdLst/>
            <a:ahLst/>
            <a:cxnLst/>
            <a:rect r="r" b="b" t="t" l="l"/>
            <a:pathLst>
              <a:path h="1141566" w="1253216">
                <a:moveTo>
                  <a:pt x="0" y="0"/>
                </a:moveTo>
                <a:lnTo>
                  <a:pt x="1253216" y="0"/>
                </a:lnTo>
                <a:lnTo>
                  <a:pt x="1253216" y="1141566"/>
                </a:lnTo>
                <a:lnTo>
                  <a:pt x="0" y="114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4929" y="8662342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30765" y="358946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1036" y="2665530"/>
            <a:ext cx="17610458" cy="5824530"/>
          </a:xfrm>
          <a:custGeom>
            <a:avLst/>
            <a:gdLst/>
            <a:ahLst/>
            <a:cxnLst/>
            <a:rect r="r" b="b" t="t" l="l"/>
            <a:pathLst>
              <a:path h="5824530" w="17610458">
                <a:moveTo>
                  <a:pt x="0" y="0"/>
                </a:moveTo>
                <a:lnTo>
                  <a:pt x="17610458" y="0"/>
                </a:lnTo>
                <a:lnTo>
                  <a:pt x="17610458" y="5824531"/>
                </a:lnTo>
                <a:lnTo>
                  <a:pt x="0" y="5824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2832" r="-5412" b="-6544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82266" y="3764226"/>
            <a:ext cx="6914316" cy="4137111"/>
          </a:xfrm>
          <a:custGeom>
            <a:avLst/>
            <a:gdLst/>
            <a:ahLst/>
            <a:cxnLst/>
            <a:rect r="r" b="b" t="t" l="l"/>
            <a:pathLst>
              <a:path h="4137111" w="6914316">
                <a:moveTo>
                  <a:pt x="0" y="0"/>
                </a:moveTo>
                <a:lnTo>
                  <a:pt x="6914316" y="0"/>
                </a:lnTo>
                <a:lnTo>
                  <a:pt x="6914316" y="4137111"/>
                </a:lnTo>
                <a:lnTo>
                  <a:pt x="0" y="4137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7776" t="0" r="-2911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0399" y="4903512"/>
            <a:ext cx="1762453" cy="1702970"/>
          </a:xfrm>
          <a:custGeom>
            <a:avLst/>
            <a:gdLst/>
            <a:ahLst/>
            <a:cxnLst/>
            <a:rect r="r" b="b" t="t" l="l"/>
            <a:pathLst>
              <a:path h="1702970" w="1762453">
                <a:moveTo>
                  <a:pt x="0" y="0"/>
                </a:moveTo>
                <a:lnTo>
                  <a:pt x="1762454" y="0"/>
                </a:lnTo>
                <a:lnTo>
                  <a:pt x="1762454" y="1702970"/>
                </a:lnTo>
                <a:lnTo>
                  <a:pt x="0" y="17029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67558" y="4737580"/>
            <a:ext cx="3878147" cy="2224232"/>
          </a:xfrm>
          <a:custGeom>
            <a:avLst/>
            <a:gdLst/>
            <a:ahLst/>
            <a:cxnLst/>
            <a:rect r="r" b="b" t="t" l="l"/>
            <a:pathLst>
              <a:path h="2224232" w="3878147">
                <a:moveTo>
                  <a:pt x="0" y="0"/>
                </a:moveTo>
                <a:lnTo>
                  <a:pt x="3878148" y="0"/>
                </a:lnTo>
                <a:lnTo>
                  <a:pt x="3878148" y="2224232"/>
                </a:lnTo>
                <a:lnTo>
                  <a:pt x="0" y="22242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41540" y="5096387"/>
            <a:ext cx="1502600" cy="1506618"/>
          </a:xfrm>
          <a:custGeom>
            <a:avLst/>
            <a:gdLst/>
            <a:ahLst/>
            <a:cxnLst/>
            <a:rect r="r" b="b" t="t" l="l"/>
            <a:pathLst>
              <a:path h="1506618" w="1502600">
                <a:moveTo>
                  <a:pt x="0" y="0"/>
                </a:moveTo>
                <a:lnTo>
                  <a:pt x="1502601" y="0"/>
                </a:lnTo>
                <a:lnTo>
                  <a:pt x="1502601" y="1506618"/>
                </a:lnTo>
                <a:lnTo>
                  <a:pt x="0" y="15066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80023" y="5526808"/>
            <a:ext cx="1123392" cy="456378"/>
          </a:xfrm>
          <a:custGeom>
            <a:avLst/>
            <a:gdLst/>
            <a:ahLst/>
            <a:cxnLst/>
            <a:rect r="r" b="b" t="t" l="l"/>
            <a:pathLst>
              <a:path h="456378" w="1123392">
                <a:moveTo>
                  <a:pt x="0" y="0"/>
                </a:moveTo>
                <a:lnTo>
                  <a:pt x="1123392" y="0"/>
                </a:lnTo>
                <a:lnTo>
                  <a:pt x="1123392" y="456378"/>
                </a:lnTo>
                <a:lnTo>
                  <a:pt x="0" y="4563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9563948" y="1706826"/>
            <a:ext cx="750951" cy="4114800"/>
          </a:xfrm>
          <a:custGeom>
            <a:avLst/>
            <a:gdLst/>
            <a:ahLst/>
            <a:cxnLst/>
            <a:rect r="r" b="b" t="t" l="l"/>
            <a:pathLst>
              <a:path h="4114800" w="750951">
                <a:moveTo>
                  <a:pt x="0" y="0"/>
                </a:moveTo>
                <a:lnTo>
                  <a:pt x="750951" y="0"/>
                </a:lnTo>
                <a:lnTo>
                  <a:pt x="7509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18486" y="711803"/>
            <a:ext cx="11705403" cy="101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00"/>
              </a:lnSpc>
            </a:pPr>
            <a:r>
              <a:rPr lang="en-US" sz="7500" spc="37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How to label data?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42555" y="6775207"/>
            <a:ext cx="2728155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BB4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size : 512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9333" y="2901176"/>
            <a:ext cx="4782264" cy="356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1"/>
              </a:lnSpc>
              <a:spcBef>
                <a:spcPct val="0"/>
              </a:spcBef>
            </a:pPr>
            <a:r>
              <a:rPr lang="en-US" b="true" sz="210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DarijaBert-Arabizi Pretrained Model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75829">
            <a:off x="15148609" y="1182285"/>
            <a:ext cx="1242670" cy="1131960"/>
          </a:xfrm>
          <a:custGeom>
            <a:avLst/>
            <a:gdLst/>
            <a:ahLst/>
            <a:cxnLst/>
            <a:rect r="r" b="b" t="t" l="l"/>
            <a:pathLst>
              <a:path h="1131960" w="1242670">
                <a:moveTo>
                  <a:pt x="0" y="0"/>
                </a:moveTo>
                <a:lnTo>
                  <a:pt x="1242670" y="0"/>
                </a:lnTo>
                <a:lnTo>
                  <a:pt x="1242670" y="1131960"/>
                </a:lnTo>
                <a:lnTo>
                  <a:pt x="0" y="1131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99708">
            <a:off x="1488556" y="2170934"/>
            <a:ext cx="1253216" cy="1141566"/>
          </a:xfrm>
          <a:custGeom>
            <a:avLst/>
            <a:gdLst/>
            <a:ahLst/>
            <a:cxnLst/>
            <a:rect r="r" b="b" t="t" l="l"/>
            <a:pathLst>
              <a:path h="1141566" w="1253216">
                <a:moveTo>
                  <a:pt x="0" y="0"/>
                </a:moveTo>
                <a:lnTo>
                  <a:pt x="1253216" y="0"/>
                </a:lnTo>
                <a:lnTo>
                  <a:pt x="1253216" y="1141566"/>
                </a:lnTo>
                <a:lnTo>
                  <a:pt x="0" y="114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183" y="4996708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24187" y="2319767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83904" y="2156781"/>
            <a:ext cx="8935374" cy="6745973"/>
          </a:xfrm>
          <a:custGeom>
            <a:avLst/>
            <a:gdLst/>
            <a:ahLst/>
            <a:cxnLst/>
            <a:rect r="r" b="b" t="t" l="l"/>
            <a:pathLst>
              <a:path h="6745973" w="8935374">
                <a:moveTo>
                  <a:pt x="0" y="0"/>
                </a:moveTo>
                <a:lnTo>
                  <a:pt x="8935374" y="0"/>
                </a:lnTo>
                <a:lnTo>
                  <a:pt x="8935374" y="6745974"/>
                </a:lnTo>
                <a:lnTo>
                  <a:pt x="0" y="6745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92378" y="581023"/>
            <a:ext cx="11705403" cy="101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00"/>
              </a:lnSpc>
            </a:pPr>
            <a:r>
              <a:rPr lang="en-US" sz="7500" spc="37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How to label data?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83904" y="8836080"/>
            <a:ext cx="893537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distribution after the K-means Clustring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0" t="-19650" r="0" b="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75829">
            <a:off x="13241324" y="233688"/>
            <a:ext cx="1242670" cy="1131960"/>
          </a:xfrm>
          <a:custGeom>
            <a:avLst/>
            <a:gdLst/>
            <a:ahLst/>
            <a:cxnLst/>
            <a:rect r="r" b="b" t="t" l="l"/>
            <a:pathLst>
              <a:path h="1131960" w="1242670">
                <a:moveTo>
                  <a:pt x="0" y="0"/>
                </a:moveTo>
                <a:lnTo>
                  <a:pt x="1242671" y="0"/>
                </a:lnTo>
                <a:lnTo>
                  <a:pt x="1242671" y="1131960"/>
                </a:lnTo>
                <a:lnTo>
                  <a:pt x="0" y="1131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99708">
            <a:off x="3126615" y="457917"/>
            <a:ext cx="1253216" cy="1141566"/>
          </a:xfrm>
          <a:custGeom>
            <a:avLst/>
            <a:gdLst/>
            <a:ahLst/>
            <a:cxnLst/>
            <a:rect r="r" b="b" t="t" l="l"/>
            <a:pathLst>
              <a:path h="1141566" w="1253216">
                <a:moveTo>
                  <a:pt x="0" y="0"/>
                </a:moveTo>
                <a:lnTo>
                  <a:pt x="1253216" y="0"/>
                </a:lnTo>
                <a:lnTo>
                  <a:pt x="1253216" y="1141566"/>
                </a:lnTo>
                <a:lnTo>
                  <a:pt x="0" y="114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8766" y="7023917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24187" y="2319767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93623" y="2759368"/>
            <a:ext cx="4768264" cy="4768264"/>
          </a:xfrm>
          <a:custGeom>
            <a:avLst/>
            <a:gdLst/>
            <a:ahLst/>
            <a:cxnLst/>
            <a:rect r="r" b="b" t="t" l="l"/>
            <a:pathLst>
              <a:path h="4768264" w="4768264">
                <a:moveTo>
                  <a:pt x="0" y="0"/>
                </a:moveTo>
                <a:lnTo>
                  <a:pt x="4768264" y="0"/>
                </a:lnTo>
                <a:lnTo>
                  <a:pt x="4768264" y="4768264"/>
                </a:lnTo>
                <a:lnTo>
                  <a:pt x="0" y="47682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92378" y="581023"/>
            <a:ext cx="11705403" cy="101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00"/>
              </a:lnSpc>
            </a:pPr>
            <a:r>
              <a:rPr lang="en-US" sz="7500" spc="37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How to label data?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61101" y="4125569"/>
            <a:ext cx="4033307" cy="71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1"/>
              </a:lnSpc>
              <a:spcBef>
                <a:spcPct val="0"/>
              </a:spcBef>
            </a:pPr>
            <a:r>
              <a:rPr lang="en-US" b="true" sz="2101">
                <a:solidFill>
                  <a:srgbClr val="39383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Hadchi khatiiiiiir la hawla wala kowata illa billah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61101" y="5295951"/>
            <a:ext cx="4239095" cy="71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1"/>
              </a:lnSpc>
              <a:spcBef>
                <a:spcPct val="0"/>
              </a:spcBef>
            </a:pPr>
            <a:r>
              <a:rPr lang="ar-EG" b="true" sz="2101" strike="noStrike" u="none">
                <a:solidFill>
                  <a:srgbClr val="393839"/>
                </a:solidFill>
                <a:latin typeface="Open Sans Bold"/>
                <a:ea typeface="Open Sans Bold"/>
                <a:cs typeface="Open Sans Bold"/>
                <a:sym typeface="Open Sans Bold"/>
                <a:rtl val="true"/>
              </a:rPr>
              <a:t>أستغفر الله ولا حول ولا قوة الا بالله وأتوب اليه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55178" y="6466332"/>
            <a:ext cx="2452014" cy="34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1"/>
              </a:lnSpc>
              <a:spcBef>
                <a:spcPct val="0"/>
              </a:spcBef>
            </a:pPr>
            <a:r>
              <a:rPr lang="ar-EG" b="true" sz="2101" strike="noStrike" u="none">
                <a:solidFill>
                  <a:srgbClr val="393839"/>
                </a:solidFill>
                <a:latin typeface="Open Sans Bold"/>
                <a:ea typeface="Open Sans Bold"/>
                <a:cs typeface="Open Sans Bold"/>
                <a:sym typeface="Open Sans Bold"/>
                <a:rtl val="true"/>
              </a:rPr>
              <a:t>لا حول ولا قوة إلا بالله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7961" y="2939159"/>
            <a:ext cx="8345680" cy="72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347"/>
              </a:lnSpc>
            </a:pPr>
            <a:r>
              <a:rPr lang="en-US" sz="5347" spc="26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Custer X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642182" y="2759368"/>
            <a:ext cx="4768264" cy="4768264"/>
          </a:xfrm>
          <a:custGeom>
            <a:avLst/>
            <a:gdLst/>
            <a:ahLst/>
            <a:cxnLst/>
            <a:rect r="r" b="b" t="t" l="l"/>
            <a:pathLst>
              <a:path h="4768264" w="4768264">
                <a:moveTo>
                  <a:pt x="0" y="0"/>
                </a:moveTo>
                <a:lnTo>
                  <a:pt x="4768263" y="0"/>
                </a:lnTo>
                <a:lnTo>
                  <a:pt x="4768263" y="4768264"/>
                </a:lnTo>
                <a:lnTo>
                  <a:pt x="0" y="47682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009660" y="4332611"/>
            <a:ext cx="4033307" cy="34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2941"/>
              </a:lnSpc>
              <a:spcBef>
                <a:spcPct val="0"/>
              </a:spcBef>
            </a:pPr>
            <a:r>
              <a:rPr lang="ar-EG" b="true" sz="2101">
                <a:solidFill>
                  <a:srgbClr val="393839"/>
                </a:solidFill>
                <a:latin typeface="Open Sans Bold"/>
                <a:ea typeface="Open Sans Bold"/>
                <a:cs typeface="Open Sans Bold"/>
                <a:sym typeface="Open Sans Bold"/>
                <a:rtl val="true"/>
              </a:rPr>
              <a:t>شوهتونا باركة من هاذ البرامج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09660" y="5348336"/>
            <a:ext cx="4239095" cy="34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1"/>
              </a:lnSpc>
              <a:spcBef>
                <a:spcPct val="0"/>
              </a:spcBef>
            </a:pPr>
            <a:r>
              <a:rPr lang="en-US" b="true" sz="2101">
                <a:solidFill>
                  <a:srgbClr val="39383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Chouha tv chawahtou bina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84711" y="6311675"/>
            <a:ext cx="3058256" cy="71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2941"/>
              </a:lnSpc>
            </a:pPr>
            <a:r>
              <a:rPr lang="ar-EG" sz="2101" b="true">
                <a:solidFill>
                  <a:srgbClr val="393839"/>
                </a:solidFill>
                <a:latin typeface="Open Sans Bold"/>
                <a:ea typeface="Open Sans Bold"/>
                <a:cs typeface="Open Sans Bold"/>
                <a:sym typeface="Open Sans Bold"/>
                <a:rtl val="true"/>
              </a:rPr>
              <a:t>سير ديها في راسك البنات </a:t>
            </a:r>
          </a:p>
          <a:p>
            <a:pPr algn="r" rtl="true" marL="0" indent="0" lvl="0">
              <a:lnSpc>
                <a:spcPts val="2941"/>
              </a:lnSpc>
              <a:spcBef>
                <a:spcPct val="0"/>
              </a:spcBef>
            </a:pPr>
            <a:r>
              <a:rPr lang="ar-EG" b="true" sz="2101">
                <a:solidFill>
                  <a:srgbClr val="393839"/>
                </a:solidFill>
                <a:latin typeface="Open Sans Bold"/>
                <a:ea typeface="Open Sans Bold"/>
                <a:cs typeface="Open Sans Bold"/>
                <a:sym typeface="Open Sans Bold"/>
                <a:rtl val="true"/>
              </a:rPr>
              <a:t>هما بغات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96519" y="2939159"/>
            <a:ext cx="8345680" cy="72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347"/>
              </a:lnSpc>
            </a:pPr>
            <a:r>
              <a:rPr lang="en-US" sz="5347" spc="26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Custer 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75829">
            <a:off x="15148609" y="1182285"/>
            <a:ext cx="1242670" cy="1131960"/>
          </a:xfrm>
          <a:custGeom>
            <a:avLst/>
            <a:gdLst/>
            <a:ahLst/>
            <a:cxnLst/>
            <a:rect r="r" b="b" t="t" l="l"/>
            <a:pathLst>
              <a:path h="1131960" w="1242670">
                <a:moveTo>
                  <a:pt x="0" y="0"/>
                </a:moveTo>
                <a:lnTo>
                  <a:pt x="1242670" y="0"/>
                </a:lnTo>
                <a:lnTo>
                  <a:pt x="1242670" y="1131960"/>
                </a:lnTo>
                <a:lnTo>
                  <a:pt x="0" y="1131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99708">
            <a:off x="1488556" y="2170934"/>
            <a:ext cx="1253216" cy="1141566"/>
          </a:xfrm>
          <a:custGeom>
            <a:avLst/>
            <a:gdLst/>
            <a:ahLst/>
            <a:cxnLst/>
            <a:rect r="r" b="b" t="t" l="l"/>
            <a:pathLst>
              <a:path h="1141566" w="1253216">
                <a:moveTo>
                  <a:pt x="0" y="0"/>
                </a:moveTo>
                <a:lnTo>
                  <a:pt x="1253216" y="0"/>
                </a:lnTo>
                <a:lnTo>
                  <a:pt x="1253216" y="1141566"/>
                </a:lnTo>
                <a:lnTo>
                  <a:pt x="0" y="114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183" y="4996708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24187" y="2319767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51197" y="2741717"/>
            <a:ext cx="7985606" cy="5809722"/>
          </a:xfrm>
          <a:custGeom>
            <a:avLst/>
            <a:gdLst/>
            <a:ahLst/>
            <a:cxnLst/>
            <a:rect r="r" b="b" t="t" l="l"/>
            <a:pathLst>
              <a:path h="5809722" w="7985606">
                <a:moveTo>
                  <a:pt x="0" y="0"/>
                </a:moveTo>
                <a:lnTo>
                  <a:pt x="7985606" y="0"/>
                </a:lnTo>
                <a:lnTo>
                  <a:pt x="7985606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46629" y="581023"/>
            <a:ext cx="11705403" cy="101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00"/>
              </a:lnSpc>
            </a:pPr>
            <a:r>
              <a:rPr lang="en-US" sz="7500" spc="37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Labeled data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75829">
            <a:off x="15148609" y="1182285"/>
            <a:ext cx="1242670" cy="1131960"/>
          </a:xfrm>
          <a:custGeom>
            <a:avLst/>
            <a:gdLst/>
            <a:ahLst/>
            <a:cxnLst/>
            <a:rect r="r" b="b" t="t" l="l"/>
            <a:pathLst>
              <a:path h="1131960" w="1242670">
                <a:moveTo>
                  <a:pt x="0" y="0"/>
                </a:moveTo>
                <a:lnTo>
                  <a:pt x="1242670" y="0"/>
                </a:lnTo>
                <a:lnTo>
                  <a:pt x="1242670" y="1131960"/>
                </a:lnTo>
                <a:lnTo>
                  <a:pt x="0" y="1131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99708">
            <a:off x="1488556" y="2170934"/>
            <a:ext cx="1253216" cy="1141566"/>
          </a:xfrm>
          <a:custGeom>
            <a:avLst/>
            <a:gdLst/>
            <a:ahLst/>
            <a:cxnLst/>
            <a:rect r="r" b="b" t="t" l="l"/>
            <a:pathLst>
              <a:path h="1141566" w="1253216">
                <a:moveTo>
                  <a:pt x="0" y="0"/>
                </a:moveTo>
                <a:lnTo>
                  <a:pt x="1253216" y="0"/>
                </a:lnTo>
                <a:lnTo>
                  <a:pt x="1253216" y="1141566"/>
                </a:lnTo>
                <a:lnTo>
                  <a:pt x="0" y="114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183" y="4996708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24187" y="2319767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72776" y="2548799"/>
            <a:ext cx="7742447" cy="5849849"/>
          </a:xfrm>
          <a:custGeom>
            <a:avLst/>
            <a:gdLst/>
            <a:ahLst/>
            <a:cxnLst/>
            <a:rect r="r" b="b" t="t" l="l"/>
            <a:pathLst>
              <a:path h="5849849" w="7742447">
                <a:moveTo>
                  <a:pt x="0" y="0"/>
                </a:moveTo>
                <a:lnTo>
                  <a:pt x="7742448" y="0"/>
                </a:lnTo>
                <a:lnTo>
                  <a:pt x="7742448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46629" y="581023"/>
            <a:ext cx="11705403" cy="101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00"/>
              </a:lnSpc>
            </a:pPr>
            <a:r>
              <a:rPr lang="en-US" sz="7500" spc="37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Unlabeled data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75829">
            <a:off x="13830861" y="2773613"/>
            <a:ext cx="1474203" cy="1342864"/>
          </a:xfrm>
          <a:custGeom>
            <a:avLst/>
            <a:gdLst/>
            <a:ahLst/>
            <a:cxnLst/>
            <a:rect r="r" b="b" t="t" l="l"/>
            <a:pathLst>
              <a:path h="1342864" w="1474203">
                <a:moveTo>
                  <a:pt x="0" y="0"/>
                </a:moveTo>
                <a:lnTo>
                  <a:pt x="1474202" y="0"/>
                </a:lnTo>
                <a:lnTo>
                  <a:pt x="1474202" y="1342865"/>
                </a:lnTo>
                <a:lnTo>
                  <a:pt x="0" y="1342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99708">
            <a:off x="2559528" y="4979089"/>
            <a:ext cx="1486713" cy="1354261"/>
          </a:xfrm>
          <a:custGeom>
            <a:avLst/>
            <a:gdLst/>
            <a:ahLst/>
            <a:cxnLst/>
            <a:rect r="r" b="b" t="t" l="l"/>
            <a:pathLst>
              <a:path h="1354261" w="1486713">
                <a:moveTo>
                  <a:pt x="0" y="0"/>
                </a:moveTo>
                <a:lnTo>
                  <a:pt x="1486713" y="0"/>
                </a:lnTo>
                <a:lnTo>
                  <a:pt x="1486713" y="1354260"/>
                </a:lnTo>
                <a:lnTo>
                  <a:pt x="0" y="1354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1036" y="7430833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90778" y="437957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8" y="0"/>
                </a:lnTo>
                <a:lnTo>
                  <a:pt x="7329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73273" y="3587921"/>
            <a:ext cx="9793645" cy="234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897"/>
              </a:lnSpc>
            </a:pPr>
            <a:r>
              <a:rPr lang="en-US" sz="8897" spc="4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cleaning and preprocessing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08956" y="-594988"/>
            <a:ext cx="3950344" cy="2582537"/>
          </a:xfrm>
          <a:custGeom>
            <a:avLst/>
            <a:gdLst/>
            <a:ahLst/>
            <a:cxnLst/>
            <a:rect r="r" b="b" t="t" l="l"/>
            <a:pathLst>
              <a:path h="2582537" w="3950344">
                <a:moveTo>
                  <a:pt x="0" y="0"/>
                </a:moveTo>
                <a:lnTo>
                  <a:pt x="3950344" y="0"/>
                </a:lnTo>
                <a:lnTo>
                  <a:pt x="3950344" y="2582537"/>
                </a:lnTo>
                <a:lnTo>
                  <a:pt x="0" y="2582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0353" y="9258300"/>
            <a:ext cx="4964703" cy="633000"/>
          </a:xfrm>
          <a:custGeom>
            <a:avLst/>
            <a:gdLst/>
            <a:ahLst/>
            <a:cxnLst/>
            <a:rect r="r" b="b" t="t" l="l"/>
            <a:pathLst>
              <a:path h="633000" w="4964703">
                <a:moveTo>
                  <a:pt x="0" y="0"/>
                </a:moveTo>
                <a:lnTo>
                  <a:pt x="4964704" y="0"/>
                </a:lnTo>
                <a:lnTo>
                  <a:pt x="4964704" y="633000"/>
                </a:lnTo>
                <a:lnTo>
                  <a:pt x="0" y="63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148702" y="1987549"/>
            <a:ext cx="10398849" cy="7455778"/>
          </a:xfrm>
          <a:custGeom>
            <a:avLst/>
            <a:gdLst/>
            <a:ahLst/>
            <a:cxnLst/>
            <a:rect r="r" b="b" t="t" l="l"/>
            <a:pathLst>
              <a:path h="7455778" w="10398849">
                <a:moveTo>
                  <a:pt x="0" y="0"/>
                </a:moveTo>
                <a:lnTo>
                  <a:pt x="10398848" y="0"/>
                </a:lnTo>
                <a:lnTo>
                  <a:pt x="10398848" y="7455778"/>
                </a:lnTo>
                <a:lnTo>
                  <a:pt x="0" y="74557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9830" y="555625"/>
            <a:ext cx="7715060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Cleaning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96493" y="2561424"/>
            <a:ext cx="4362807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B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DUPLICATES ROWS*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5251" y="8354425"/>
            <a:ext cx="3304580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B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EMPTY FIELDS*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53210" y="8619538"/>
            <a:ext cx="4734282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B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SPECIAL CHARACTERS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B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(#,HTML)*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08956" y="-594988"/>
            <a:ext cx="3950344" cy="2582537"/>
          </a:xfrm>
          <a:custGeom>
            <a:avLst/>
            <a:gdLst/>
            <a:ahLst/>
            <a:cxnLst/>
            <a:rect r="r" b="b" t="t" l="l"/>
            <a:pathLst>
              <a:path h="2582537" w="3950344">
                <a:moveTo>
                  <a:pt x="0" y="0"/>
                </a:moveTo>
                <a:lnTo>
                  <a:pt x="3950344" y="0"/>
                </a:lnTo>
                <a:lnTo>
                  <a:pt x="3950344" y="2582537"/>
                </a:lnTo>
                <a:lnTo>
                  <a:pt x="0" y="2582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0892" y="9480166"/>
            <a:ext cx="4964703" cy="633000"/>
          </a:xfrm>
          <a:custGeom>
            <a:avLst/>
            <a:gdLst/>
            <a:ahLst/>
            <a:cxnLst/>
            <a:rect r="r" b="b" t="t" l="l"/>
            <a:pathLst>
              <a:path h="633000" w="4964703">
                <a:moveTo>
                  <a:pt x="0" y="0"/>
                </a:moveTo>
                <a:lnTo>
                  <a:pt x="4964703" y="0"/>
                </a:lnTo>
                <a:lnTo>
                  <a:pt x="4964703" y="633000"/>
                </a:lnTo>
                <a:lnTo>
                  <a:pt x="0" y="63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602798" y="3357479"/>
            <a:ext cx="10765164" cy="6122687"/>
          </a:xfrm>
          <a:custGeom>
            <a:avLst/>
            <a:gdLst/>
            <a:ahLst/>
            <a:cxnLst/>
            <a:rect r="r" b="b" t="t" l="l"/>
            <a:pathLst>
              <a:path h="6122687" w="10765164">
                <a:moveTo>
                  <a:pt x="0" y="0"/>
                </a:moveTo>
                <a:lnTo>
                  <a:pt x="10765164" y="0"/>
                </a:lnTo>
                <a:lnTo>
                  <a:pt x="10765164" y="6122687"/>
                </a:lnTo>
                <a:lnTo>
                  <a:pt x="0" y="6122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9830" y="555625"/>
            <a:ext cx="7715060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Cleaning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44402" y="3663557"/>
            <a:ext cx="4529613" cy="236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3100" spc="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&lt;a href=""https://www.youtube.com/watch?v=zvyapr04A1Y&amp;amp;t=1416""/&gt; </a:t>
            </a:r>
            <a:r>
              <a:rPr lang="ar-EG" sz="3100" spc="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زوينة الدخلة ديال البقالي</a:t>
            </a:r>
            <a:r>
              <a:rPr lang="en-US" sz="3100" spc="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❤❤❤❤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82861" y="4300208"/>
            <a:ext cx="3986689" cy="142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51"/>
              </a:lnSpc>
            </a:pPr>
            <a:r>
              <a:rPr lang="en-US" sz="3100" spc="15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'</a:t>
            </a:r>
            <a:r>
              <a:rPr lang="ar-EG" sz="3100" spc="15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زوينة الدخلة ديال البقالي</a:t>
            </a:r>
            <a:r>
              <a:rPr lang="en-US" sz="3100" spc="15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 marL="0" indent="0" lvl="0">
              <a:lnSpc>
                <a:spcPts val="3751"/>
              </a:lnSpc>
            </a:pPr>
            <a:r>
              <a:rPr lang="en-US" sz="3100" spc="15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❤❤❤❤'</a:t>
            </a:r>
          </a:p>
          <a:p>
            <a:pPr algn="ctr" marL="0" indent="0" lvl="0">
              <a:lnSpc>
                <a:spcPts val="375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944402" y="7079740"/>
            <a:ext cx="4830498" cy="190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0">
              <a:lnSpc>
                <a:spcPts val="3751"/>
              </a:lnSpc>
            </a:pPr>
            <a:r>
              <a:rPr lang="ar-EG" sz="3100" spc="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شفت فيديو زوين على اليوتيوب اليوم، دخل لوقت </a:t>
            </a:r>
            <a:r>
              <a:rPr lang="en-US" sz="3100" spc="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3:15</a:t>
            </a:r>
            <a:r>
              <a:rPr lang="ar-EG" sz="3100" spc="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 وكان فيه واحد الفكرة المزيانة #تعلم_برمجة!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88499" y="7079740"/>
            <a:ext cx="5175414" cy="190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0">
              <a:lnSpc>
                <a:spcPts val="3751"/>
              </a:lnSpc>
              <a:spcBef>
                <a:spcPct val="0"/>
              </a:spcBef>
            </a:pPr>
            <a:r>
              <a:rPr lang="ar-EG" sz="3100" spc="15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'شفت فيديو زوين على اليوتيوب اليوم ، دخل لوقت وكان فيه واحد الفكرة المزيانة تعلم برمجة !'</a:t>
            </a:r>
          </a:p>
          <a:p>
            <a:pPr algn="ctr" rtl="true" marL="0" indent="0" lvl="0">
              <a:lnSpc>
                <a:spcPts val="375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602798" y="2246749"/>
            <a:ext cx="4173297" cy="84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00"/>
              </a:lnSpc>
            </a:pPr>
            <a:r>
              <a:rPr lang="en-US" sz="6200" spc="31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Raw text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85380" y="2246749"/>
            <a:ext cx="7715060" cy="84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00"/>
              </a:lnSpc>
              <a:spcBef>
                <a:spcPct val="0"/>
              </a:spcBef>
            </a:pPr>
            <a:r>
              <a:rPr lang="en-US" sz="6200" spc="31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Cleaned text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75829">
            <a:off x="12689942" y="2773613"/>
            <a:ext cx="1474203" cy="1342864"/>
          </a:xfrm>
          <a:custGeom>
            <a:avLst/>
            <a:gdLst/>
            <a:ahLst/>
            <a:cxnLst/>
            <a:rect r="r" b="b" t="t" l="l"/>
            <a:pathLst>
              <a:path h="1342864" w="1474203">
                <a:moveTo>
                  <a:pt x="0" y="0"/>
                </a:moveTo>
                <a:lnTo>
                  <a:pt x="1474203" y="0"/>
                </a:lnTo>
                <a:lnTo>
                  <a:pt x="1474203" y="1342865"/>
                </a:lnTo>
                <a:lnTo>
                  <a:pt x="0" y="1342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99708">
            <a:off x="2752392" y="4979089"/>
            <a:ext cx="1486713" cy="1354261"/>
          </a:xfrm>
          <a:custGeom>
            <a:avLst/>
            <a:gdLst/>
            <a:ahLst/>
            <a:cxnLst/>
            <a:rect r="r" b="b" t="t" l="l"/>
            <a:pathLst>
              <a:path h="1354261" w="1486713">
                <a:moveTo>
                  <a:pt x="0" y="0"/>
                </a:moveTo>
                <a:lnTo>
                  <a:pt x="1486713" y="0"/>
                </a:lnTo>
                <a:lnTo>
                  <a:pt x="1486713" y="1354260"/>
                </a:lnTo>
                <a:lnTo>
                  <a:pt x="0" y="1354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1036" y="7430833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90778" y="437957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8" y="0"/>
                </a:lnTo>
                <a:lnTo>
                  <a:pt x="7329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66137" y="3587921"/>
            <a:ext cx="9793645" cy="234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897"/>
              </a:lnSpc>
            </a:pPr>
            <a:r>
              <a:rPr lang="en-US" sz="8897" spc="4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darija preprocessing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2463" y="82296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02820" y="2831197"/>
            <a:ext cx="3502682" cy="3502682"/>
          </a:xfrm>
          <a:custGeom>
            <a:avLst/>
            <a:gdLst/>
            <a:ahLst/>
            <a:cxnLst/>
            <a:rect r="r" b="b" t="t" l="l"/>
            <a:pathLst>
              <a:path h="3502682" w="3502682">
                <a:moveTo>
                  <a:pt x="0" y="0"/>
                </a:moveTo>
                <a:lnTo>
                  <a:pt x="3502682" y="0"/>
                </a:lnTo>
                <a:lnTo>
                  <a:pt x="3502682" y="3502682"/>
                </a:lnTo>
                <a:lnTo>
                  <a:pt x="0" y="35026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432218"/>
            <a:ext cx="4567025" cy="2300639"/>
          </a:xfrm>
          <a:custGeom>
            <a:avLst/>
            <a:gdLst/>
            <a:ahLst/>
            <a:cxnLst/>
            <a:rect r="r" b="b" t="t" l="l"/>
            <a:pathLst>
              <a:path h="2300639" w="4567025">
                <a:moveTo>
                  <a:pt x="0" y="0"/>
                </a:moveTo>
                <a:lnTo>
                  <a:pt x="4567025" y="0"/>
                </a:lnTo>
                <a:lnTo>
                  <a:pt x="4567025" y="2300639"/>
                </a:lnTo>
                <a:lnTo>
                  <a:pt x="0" y="23006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17898" y="6772316"/>
            <a:ext cx="2588130" cy="1114921"/>
          </a:xfrm>
          <a:custGeom>
            <a:avLst/>
            <a:gdLst/>
            <a:ahLst/>
            <a:cxnLst/>
            <a:rect r="r" b="b" t="t" l="l"/>
            <a:pathLst>
              <a:path h="1114921" w="2588130">
                <a:moveTo>
                  <a:pt x="0" y="0"/>
                </a:moveTo>
                <a:lnTo>
                  <a:pt x="2588130" y="0"/>
                </a:lnTo>
                <a:lnTo>
                  <a:pt x="2588130" y="1114921"/>
                </a:lnTo>
                <a:lnTo>
                  <a:pt x="0" y="11149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750" t="-70732" r="0" b="-6738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69068" y="5851477"/>
            <a:ext cx="2903000" cy="2919309"/>
          </a:xfrm>
          <a:custGeom>
            <a:avLst/>
            <a:gdLst/>
            <a:ahLst/>
            <a:cxnLst/>
            <a:rect r="r" b="b" t="t" l="l"/>
            <a:pathLst>
              <a:path h="2919309" w="2903000">
                <a:moveTo>
                  <a:pt x="0" y="0"/>
                </a:moveTo>
                <a:lnTo>
                  <a:pt x="2903001" y="0"/>
                </a:lnTo>
                <a:lnTo>
                  <a:pt x="2903001" y="2919310"/>
                </a:lnTo>
                <a:lnTo>
                  <a:pt x="0" y="29193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270232" y="2209166"/>
            <a:ext cx="9394106" cy="64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764"/>
              </a:lnSpc>
              <a:spcBef>
                <a:spcPct val="0"/>
              </a:spcBef>
            </a:pPr>
            <a:r>
              <a:rPr lang="en-US" sz="4764" spc="23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Stop Words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8460" y="3818360"/>
            <a:ext cx="3987506" cy="151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4"/>
              </a:lnSpc>
              <a:spcBef>
                <a:spcPct val="0"/>
              </a:spcBef>
            </a:pPr>
            <a:r>
              <a:rPr lang="en-US" b="true" sz="3889" spc="19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DODa </a:t>
            </a:r>
          </a:p>
          <a:p>
            <a:pPr algn="ctr">
              <a:lnSpc>
                <a:spcPts val="3632"/>
              </a:lnSpc>
              <a:spcBef>
                <a:spcPct val="0"/>
              </a:spcBef>
            </a:pPr>
            <a:r>
              <a:rPr lang="en-US" b="true" sz="2953" spc="14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 for darija stop words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895408" y="6179457"/>
            <a:ext cx="4567025" cy="2300639"/>
          </a:xfrm>
          <a:custGeom>
            <a:avLst/>
            <a:gdLst/>
            <a:ahLst/>
            <a:cxnLst/>
            <a:rect r="r" b="b" t="t" l="l"/>
            <a:pathLst>
              <a:path h="2300639" w="4567025">
                <a:moveTo>
                  <a:pt x="0" y="0"/>
                </a:moveTo>
                <a:lnTo>
                  <a:pt x="4567026" y="0"/>
                </a:lnTo>
                <a:lnTo>
                  <a:pt x="4567026" y="2300639"/>
                </a:lnTo>
                <a:lnTo>
                  <a:pt x="0" y="23006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85168" y="6565599"/>
            <a:ext cx="3987506" cy="166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4"/>
              </a:lnSpc>
              <a:spcBef>
                <a:spcPct val="0"/>
              </a:spcBef>
            </a:pPr>
            <a:r>
              <a:rPr lang="en-US" b="true" sz="3889" spc="19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Arabic /darija  Stop words</a:t>
            </a:r>
          </a:p>
          <a:p>
            <a:pPr algn="ctr">
              <a:lnSpc>
                <a:spcPts val="3632"/>
              </a:lnSpc>
              <a:spcBef>
                <a:spcPct val="0"/>
              </a:spcBef>
            </a:pPr>
            <a:r>
              <a:rPr lang="en-US" b="true" sz="2953" spc="14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from lib &amp; files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46947" y="557583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preprocessing</a:t>
            </a: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3620" y="851142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5322" y="-1786450"/>
            <a:ext cx="3947955" cy="3572899"/>
          </a:xfrm>
          <a:custGeom>
            <a:avLst/>
            <a:gdLst/>
            <a:ahLst/>
            <a:cxnLst/>
            <a:rect r="r" b="b" t="t" l="l"/>
            <a:pathLst>
              <a:path h="3572899" w="3947955">
                <a:moveTo>
                  <a:pt x="0" y="0"/>
                </a:moveTo>
                <a:lnTo>
                  <a:pt x="3947956" y="0"/>
                </a:lnTo>
                <a:lnTo>
                  <a:pt x="3947956" y="3572900"/>
                </a:lnTo>
                <a:lnTo>
                  <a:pt x="0" y="3572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6998" y="389007"/>
            <a:ext cx="1341545" cy="2794886"/>
          </a:xfrm>
          <a:custGeom>
            <a:avLst/>
            <a:gdLst/>
            <a:ahLst/>
            <a:cxnLst/>
            <a:rect r="r" b="b" t="t" l="l"/>
            <a:pathLst>
              <a:path h="2794886" w="1341545">
                <a:moveTo>
                  <a:pt x="0" y="0"/>
                </a:moveTo>
                <a:lnTo>
                  <a:pt x="1341546" y="0"/>
                </a:lnTo>
                <a:lnTo>
                  <a:pt x="1341546" y="2794886"/>
                </a:lnTo>
                <a:lnTo>
                  <a:pt x="0" y="2794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04489" y="209550"/>
            <a:ext cx="3504983" cy="17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2643"/>
              </a:lnSpc>
            </a:pPr>
            <a:r>
              <a:rPr lang="en-US" sz="12643" spc="6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Plan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703994" y="2193051"/>
            <a:ext cx="5285731" cy="1468749"/>
            <a:chOff x="0" y="0"/>
            <a:chExt cx="2731902" cy="7591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31902" cy="759115"/>
            </a:xfrm>
            <a:custGeom>
              <a:avLst/>
              <a:gdLst/>
              <a:ahLst/>
              <a:cxnLst/>
              <a:rect r="r" b="b" t="t" l="l"/>
              <a:pathLst>
                <a:path h="759115" w="2731902">
                  <a:moveTo>
                    <a:pt x="21970" y="0"/>
                  </a:moveTo>
                  <a:lnTo>
                    <a:pt x="2709932" y="0"/>
                  </a:lnTo>
                  <a:cubicBezTo>
                    <a:pt x="2715759" y="0"/>
                    <a:pt x="2721347" y="2315"/>
                    <a:pt x="2725467" y="6435"/>
                  </a:cubicBezTo>
                  <a:cubicBezTo>
                    <a:pt x="2729587" y="10555"/>
                    <a:pt x="2731902" y="16143"/>
                    <a:pt x="2731902" y="21970"/>
                  </a:cubicBezTo>
                  <a:lnTo>
                    <a:pt x="2731902" y="737145"/>
                  </a:lnTo>
                  <a:cubicBezTo>
                    <a:pt x="2731902" y="749279"/>
                    <a:pt x="2722066" y="759115"/>
                    <a:pt x="2709932" y="759115"/>
                  </a:cubicBezTo>
                  <a:lnTo>
                    <a:pt x="21970" y="759115"/>
                  </a:lnTo>
                  <a:cubicBezTo>
                    <a:pt x="16143" y="759115"/>
                    <a:pt x="10555" y="756801"/>
                    <a:pt x="6435" y="752680"/>
                  </a:cubicBezTo>
                  <a:cubicBezTo>
                    <a:pt x="2315" y="748560"/>
                    <a:pt x="0" y="742972"/>
                    <a:pt x="0" y="737145"/>
                  </a:cubicBezTo>
                  <a:lnTo>
                    <a:pt x="0" y="21970"/>
                  </a:lnTo>
                  <a:cubicBezTo>
                    <a:pt x="0" y="16143"/>
                    <a:pt x="2315" y="10555"/>
                    <a:pt x="6435" y="6435"/>
                  </a:cubicBezTo>
                  <a:cubicBezTo>
                    <a:pt x="10555" y="2315"/>
                    <a:pt x="16143" y="0"/>
                    <a:pt x="21970" y="0"/>
                  </a:cubicBezTo>
                  <a:close/>
                </a:path>
              </a:pathLst>
            </a:custGeom>
            <a:solidFill>
              <a:srgbClr val="FFFBF7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731902" cy="778165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248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703994" y="3921228"/>
            <a:ext cx="5285731" cy="1468749"/>
            <a:chOff x="0" y="0"/>
            <a:chExt cx="2731902" cy="7591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31902" cy="759115"/>
            </a:xfrm>
            <a:custGeom>
              <a:avLst/>
              <a:gdLst/>
              <a:ahLst/>
              <a:cxnLst/>
              <a:rect r="r" b="b" t="t" l="l"/>
              <a:pathLst>
                <a:path h="759115" w="2731902">
                  <a:moveTo>
                    <a:pt x="21970" y="0"/>
                  </a:moveTo>
                  <a:lnTo>
                    <a:pt x="2709932" y="0"/>
                  </a:lnTo>
                  <a:cubicBezTo>
                    <a:pt x="2715759" y="0"/>
                    <a:pt x="2721347" y="2315"/>
                    <a:pt x="2725467" y="6435"/>
                  </a:cubicBezTo>
                  <a:cubicBezTo>
                    <a:pt x="2729587" y="10555"/>
                    <a:pt x="2731902" y="16143"/>
                    <a:pt x="2731902" y="21970"/>
                  </a:cubicBezTo>
                  <a:lnTo>
                    <a:pt x="2731902" y="737145"/>
                  </a:lnTo>
                  <a:cubicBezTo>
                    <a:pt x="2731902" y="749279"/>
                    <a:pt x="2722066" y="759115"/>
                    <a:pt x="2709932" y="759115"/>
                  </a:cubicBezTo>
                  <a:lnTo>
                    <a:pt x="21970" y="759115"/>
                  </a:lnTo>
                  <a:cubicBezTo>
                    <a:pt x="16143" y="759115"/>
                    <a:pt x="10555" y="756801"/>
                    <a:pt x="6435" y="752680"/>
                  </a:cubicBezTo>
                  <a:cubicBezTo>
                    <a:pt x="2315" y="748560"/>
                    <a:pt x="0" y="742972"/>
                    <a:pt x="0" y="737145"/>
                  </a:cubicBezTo>
                  <a:lnTo>
                    <a:pt x="0" y="21970"/>
                  </a:lnTo>
                  <a:cubicBezTo>
                    <a:pt x="0" y="16143"/>
                    <a:pt x="2315" y="10555"/>
                    <a:pt x="6435" y="6435"/>
                  </a:cubicBezTo>
                  <a:cubicBezTo>
                    <a:pt x="10555" y="2315"/>
                    <a:pt x="16143" y="0"/>
                    <a:pt x="21970" y="0"/>
                  </a:cubicBezTo>
                  <a:close/>
                </a:path>
              </a:pathLst>
            </a:custGeom>
            <a:solidFill>
              <a:srgbClr val="FFFBF7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731902" cy="778165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248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03994" y="5632680"/>
            <a:ext cx="5285731" cy="1468749"/>
            <a:chOff x="0" y="0"/>
            <a:chExt cx="2731902" cy="7591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31902" cy="759115"/>
            </a:xfrm>
            <a:custGeom>
              <a:avLst/>
              <a:gdLst/>
              <a:ahLst/>
              <a:cxnLst/>
              <a:rect r="r" b="b" t="t" l="l"/>
              <a:pathLst>
                <a:path h="759115" w="2731902">
                  <a:moveTo>
                    <a:pt x="21970" y="0"/>
                  </a:moveTo>
                  <a:lnTo>
                    <a:pt x="2709932" y="0"/>
                  </a:lnTo>
                  <a:cubicBezTo>
                    <a:pt x="2715759" y="0"/>
                    <a:pt x="2721347" y="2315"/>
                    <a:pt x="2725467" y="6435"/>
                  </a:cubicBezTo>
                  <a:cubicBezTo>
                    <a:pt x="2729587" y="10555"/>
                    <a:pt x="2731902" y="16143"/>
                    <a:pt x="2731902" y="21970"/>
                  </a:cubicBezTo>
                  <a:lnTo>
                    <a:pt x="2731902" y="737145"/>
                  </a:lnTo>
                  <a:cubicBezTo>
                    <a:pt x="2731902" y="749279"/>
                    <a:pt x="2722066" y="759115"/>
                    <a:pt x="2709932" y="759115"/>
                  </a:cubicBezTo>
                  <a:lnTo>
                    <a:pt x="21970" y="759115"/>
                  </a:lnTo>
                  <a:cubicBezTo>
                    <a:pt x="16143" y="759115"/>
                    <a:pt x="10555" y="756801"/>
                    <a:pt x="6435" y="752680"/>
                  </a:cubicBezTo>
                  <a:cubicBezTo>
                    <a:pt x="2315" y="748560"/>
                    <a:pt x="0" y="742972"/>
                    <a:pt x="0" y="737145"/>
                  </a:cubicBezTo>
                  <a:lnTo>
                    <a:pt x="0" y="21970"/>
                  </a:lnTo>
                  <a:cubicBezTo>
                    <a:pt x="0" y="16143"/>
                    <a:pt x="2315" y="10555"/>
                    <a:pt x="6435" y="6435"/>
                  </a:cubicBezTo>
                  <a:cubicBezTo>
                    <a:pt x="10555" y="2315"/>
                    <a:pt x="16143" y="0"/>
                    <a:pt x="21970" y="0"/>
                  </a:cubicBezTo>
                  <a:close/>
                </a:path>
              </a:pathLst>
            </a:custGeom>
            <a:solidFill>
              <a:srgbClr val="FFFBF7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731902" cy="778165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2488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196511" y="5824398"/>
            <a:ext cx="1252965" cy="100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4"/>
              </a:lnSpc>
            </a:pPr>
            <a:r>
              <a:rPr lang="en-US" sz="6034" spc="205" strike="noStrike" u="none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03.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96511" y="4112946"/>
            <a:ext cx="1252965" cy="100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4"/>
              </a:lnSpc>
            </a:pPr>
            <a:r>
              <a:rPr lang="en-US" sz="6034" spc="205" strike="noStrike" u="none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02.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96511" y="2384769"/>
            <a:ext cx="1252965" cy="100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4"/>
              </a:lnSpc>
            </a:pPr>
            <a:r>
              <a:rPr lang="en-US" sz="6034" spc="205" strike="noStrike" u="none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01.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73845" y="2443163"/>
            <a:ext cx="2938391" cy="87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53"/>
              </a:lnSpc>
            </a:pPr>
            <a:r>
              <a:rPr lang="en-US" b="true" sz="2483" spc="84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Problem Statement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685948" y="2193051"/>
            <a:ext cx="5644489" cy="1467356"/>
            <a:chOff x="0" y="0"/>
            <a:chExt cx="2920094" cy="7591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20094" cy="759115"/>
            </a:xfrm>
            <a:custGeom>
              <a:avLst/>
              <a:gdLst/>
              <a:ahLst/>
              <a:cxnLst/>
              <a:rect r="r" b="b" t="t" l="l"/>
              <a:pathLst>
                <a:path h="759115" w="2920094">
                  <a:moveTo>
                    <a:pt x="20574" y="0"/>
                  </a:moveTo>
                  <a:lnTo>
                    <a:pt x="2899520" y="0"/>
                  </a:lnTo>
                  <a:cubicBezTo>
                    <a:pt x="2910883" y="0"/>
                    <a:pt x="2920094" y="9211"/>
                    <a:pt x="2920094" y="20574"/>
                  </a:cubicBezTo>
                  <a:lnTo>
                    <a:pt x="2920094" y="738541"/>
                  </a:lnTo>
                  <a:cubicBezTo>
                    <a:pt x="2920094" y="743998"/>
                    <a:pt x="2917926" y="749231"/>
                    <a:pt x="2914068" y="753089"/>
                  </a:cubicBezTo>
                  <a:cubicBezTo>
                    <a:pt x="2910210" y="756948"/>
                    <a:pt x="2904977" y="759115"/>
                    <a:pt x="2899520" y="759115"/>
                  </a:cubicBezTo>
                  <a:lnTo>
                    <a:pt x="20574" y="759115"/>
                  </a:lnTo>
                  <a:cubicBezTo>
                    <a:pt x="15117" y="759115"/>
                    <a:pt x="9884" y="756948"/>
                    <a:pt x="6026" y="753089"/>
                  </a:cubicBezTo>
                  <a:cubicBezTo>
                    <a:pt x="2168" y="749231"/>
                    <a:pt x="0" y="743998"/>
                    <a:pt x="0" y="738541"/>
                  </a:cubicBezTo>
                  <a:lnTo>
                    <a:pt x="0" y="20574"/>
                  </a:lnTo>
                  <a:cubicBezTo>
                    <a:pt x="0" y="15117"/>
                    <a:pt x="2168" y="9884"/>
                    <a:pt x="6026" y="6026"/>
                  </a:cubicBezTo>
                  <a:cubicBezTo>
                    <a:pt x="9884" y="2168"/>
                    <a:pt x="15117" y="0"/>
                    <a:pt x="20574" y="0"/>
                  </a:cubicBezTo>
                  <a:close/>
                </a:path>
              </a:pathLst>
            </a:custGeom>
            <a:solidFill>
              <a:srgbClr val="FFFBF7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920094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85948" y="3918158"/>
            <a:ext cx="5644489" cy="1467356"/>
            <a:chOff x="0" y="0"/>
            <a:chExt cx="2920094" cy="7591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920094" cy="759115"/>
            </a:xfrm>
            <a:custGeom>
              <a:avLst/>
              <a:gdLst/>
              <a:ahLst/>
              <a:cxnLst/>
              <a:rect r="r" b="b" t="t" l="l"/>
              <a:pathLst>
                <a:path h="759115" w="2920094">
                  <a:moveTo>
                    <a:pt x="20574" y="0"/>
                  </a:moveTo>
                  <a:lnTo>
                    <a:pt x="2899520" y="0"/>
                  </a:lnTo>
                  <a:cubicBezTo>
                    <a:pt x="2910883" y="0"/>
                    <a:pt x="2920094" y="9211"/>
                    <a:pt x="2920094" y="20574"/>
                  </a:cubicBezTo>
                  <a:lnTo>
                    <a:pt x="2920094" y="738541"/>
                  </a:lnTo>
                  <a:cubicBezTo>
                    <a:pt x="2920094" y="743998"/>
                    <a:pt x="2917926" y="749231"/>
                    <a:pt x="2914068" y="753089"/>
                  </a:cubicBezTo>
                  <a:cubicBezTo>
                    <a:pt x="2910210" y="756948"/>
                    <a:pt x="2904977" y="759115"/>
                    <a:pt x="2899520" y="759115"/>
                  </a:cubicBezTo>
                  <a:lnTo>
                    <a:pt x="20574" y="759115"/>
                  </a:lnTo>
                  <a:cubicBezTo>
                    <a:pt x="15117" y="759115"/>
                    <a:pt x="9884" y="756948"/>
                    <a:pt x="6026" y="753089"/>
                  </a:cubicBezTo>
                  <a:cubicBezTo>
                    <a:pt x="2168" y="749231"/>
                    <a:pt x="0" y="743998"/>
                    <a:pt x="0" y="738541"/>
                  </a:cubicBezTo>
                  <a:lnTo>
                    <a:pt x="0" y="20574"/>
                  </a:lnTo>
                  <a:cubicBezTo>
                    <a:pt x="0" y="15117"/>
                    <a:pt x="2168" y="9884"/>
                    <a:pt x="6026" y="6026"/>
                  </a:cubicBezTo>
                  <a:cubicBezTo>
                    <a:pt x="9884" y="2168"/>
                    <a:pt x="15117" y="0"/>
                    <a:pt x="20574" y="0"/>
                  </a:cubicBezTo>
                  <a:close/>
                </a:path>
              </a:pathLst>
            </a:custGeom>
            <a:solidFill>
              <a:srgbClr val="FFFBF7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920094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685948" y="5632680"/>
            <a:ext cx="5644489" cy="1467356"/>
            <a:chOff x="0" y="0"/>
            <a:chExt cx="2920094" cy="75911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920094" cy="759115"/>
            </a:xfrm>
            <a:custGeom>
              <a:avLst/>
              <a:gdLst/>
              <a:ahLst/>
              <a:cxnLst/>
              <a:rect r="r" b="b" t="t" l="l"/>
              <a:pathLst>
                <a:path h="759115" w="2920094">
                  <a:moveTo>
                    <a:pt x="20574" y="0"/>
                  </a:moveTo>
                  <a:lnTo>
                    <a:pt x="2899520" y="0"/>
                  </a:lnTo>
                  <a:cubicBezTo>
                    <a:pt x="2910883" y="0"/>
                    <a:pt x="2920094" y="9211"/>
                    <a:pt x="2920094" y="20574"/>
                  </a:cubicBezTo>
                  <a:lnTo>
                    <a:pt x="2920094" y="738541"/>
                  </a:lnTo>
                  <a:cubicBezTo>
                    <a:pt x="2920094" y="743998"/>
                    <a:pt x="2917926" y="749231"/>
                    <a:pt x="2914068" y="753089"/>
                  </a:cubicBezTo>
                  <a:cubicBezTo>
                    <a:pt x="2910210" y="756948"/>
                    <a:pt x="2904977" y="759115"/>
                    <a:pt x="2899520" y="759115"/>
                  </a:cubicBezTo>
                  <a:lnTo>
                    <a:pt x="20574" y="759115"/>
                  </a:lnTo>
                  <a:cubicBezTo>
                    <a:pt x="15117" y="759115"/>
                    <a:pt x="9884" y="756948"/>
                    <a:pt x="6026" y="753089"/>
                  </a:cubicBezTo>
                  <a:cubicBezTo>
                    <a:pt x="2168" y="749231"/>
                    <a:pt x="0" y="743998"/>
                    <a:pt x="0" y="738541"/>
                  </a:cubicBezTo>
                  <a:lnTo>
                    <a:pt x="0" y="20574"/>
                  </a:lnTo>
                  <a:cubicBezTo>
                    <a:pt x="0" y="15117"/>
                    <a:pt x="2168" y="9884"/>
                    <a:pt x="6026" y="6026"/>
                  </a:cubicBezTo>
                  <a:cubicBezTo>
                    <a:pt x="9884" y="2168"/>
                    <a:pt x="15117" y="0"/>
                    <a:pt x="20574" y="0"/>
                  </a:cubicBezTo>
                  <a:close/>
                </a:path>
              </a:pathLst>
            </a:custGeom>
            <a:solidFill>
              <a:srgbClr val="FFFBF7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920094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211894" y="6033685"/>
            <a:ext cx="1338007" cy="78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7"/>
              </a:lnSpc>
              <a:spcBef>
                <a:spcPct val="0"/>
              </a:spcBef>
            </a:pPr>
            <a:r>
              <a:rPr lang="en-US" sz="6028" strike="noStrike" u="none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07.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11894" y="4319163"/>
            <a:ext cx="1338007" cy="78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7"/>
              </a:lnSpc>
              <a:spcBef>
                <a:spcPct val="0"/>
              </a:spcBef>
            </a:pPr>
            <a:r>
              <a:rPr lang="en-US" sz="6028" strike="noStrike" u="none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06.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11894" y="2594056"/>
            <a:ext cx="1338007" cy="78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7"/>
              </a:lnSpc>
              <a:spcBef>
                <a:spcPct val="0"/>
              </a:spcBef>
            </a:pPr>
            <a:r>
              <a:rPr lang="en-US" sz="6028" strike="noStrike" u="none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05.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786302" y="4158002"/>
            <a:ext cx="2938391" cy="87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3"/>
              </a:lnSpc>
            </a:pPr>
            <a:r>
              <a:rPr lang="en-US" sz="2483" spc="84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Data </a:t>
            </a:r>
          </a:p>
          <a:p>
            <a:pPr algn="l" marL="0" indent="0" lvl="0">
              <a:lnSpc>
                <a:spcPts val="3253"/>
              </a:lnSpc>
            </a:pPr>
            <a:r>
              <a:rPr lang="en-US" b="true" sz="2483" spc="84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Sourcing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73845" y="5843845"/>
            <a:ext cx="3315880" cy="87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3"/>
              </a:lnSpc>
            </a:pPr>
            <a:r>
              <a:rPr lang="en-US" sz="2483" spc="84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Data Cleaning </a:t>
            </a:r>
          </a:p>
          <a:p>
            <a:pPr algn="l" marL="0" indent="0" lvl="0">
              <a:lnSpc>
                <a:spcPts val="3253"/>
              </a:lnSpc>
            </a:pPr>
            <a:r>
              <a:rPr lang="en-US" b="true" sz="2483" spc="84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&amp; Preprocessing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89500" y="4443439"/>
            <a:ext cx="3540938" cy="48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4"/>
              </a:lnSpc>
            </a:pPr>
            <a:r>
              <a:rPr lang="en-US" b="true" sz="2481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Project Architecture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3703994" y="7318151"/>
            <a:ext cx="5285731" cy="1468749"/>
            <a:chOff x="0" y="0"/>
            <a:chExt cx="2731902" cy="75911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731902" cy="759115"/>
            </a:xfrm>
            <a:custGeom>
              <a:avLst/>
              <a:gdLst/>
              <a:ahLst/>
              <a:cxnLst/>
              <a:rect r="r" b="b" t="t" l="l"/>
              <a:pathLst>
                <a:path h="759115" w="2731902">
                  <a:moveTo>
                    <a:pt x="21970" y="0"/>
                  </a:moveTo>
                  <a:lnTo>
                    <a:pt x="2709932" y="0"/>
                  </a:lnTo>
                  <a:cubicBezTo>
                    <a:pt x="2715759" y="0"/>
                    <a:pt x="2721347" y="2315"/>
                    <a:pt x="2725467" y="6435"/>
                  </a:cubicBezTo>
                  <a:cubicBezTo>
                    <a:pt x="2729587" y="10555"/>
                    <a:pt x="2731902" y="16143"/>
                    <a:pt x="2731902" y="21970"/>
                  </a:cubicBezTo>
                  <a:lnTo>
                    <a:pt x="2731902" y="737145"/>
                  </a:lnTo>
                  <a:cubicBezTo>
                    <a:pt x="2731902" y="749279"/>
                    <a:pt x="2722066" y="759115"/>
                    <a:pt x="2709932" y="759115"/>
                  </a:cubicBezTo>
                  <a:lnTo>
                    <a:pt x="21970" y="759115"/>
                  </a:lnTo>
                  <a:cubicBezTo>
                    <a:pt x="16143" y="759115"/>
                    <a:pt x="10555" y="756801"/>
                    <a:pt x="6435" y="752680"/>
                  </a:cubicBezTo>
                  <a:cubicBezTo>
                    <a:pt x="2315" y="748560"/>
                    <a:pt x="0" y="742972"/>
                    <a:pt x="0" y="737145"/>
                  </a:cubicBezTo>
                  <a:lnTo>
                    <a:pt x="0" y="21970"/>
                  </a:lnTo>
                  <a:cubicBezTo>
                    <a:pt x="0" y="16143"/>
                    <a:pt x="2315" y="10555"/>
                    <a:pt x="6435" y="6435"/>
                  </a:cubicBezTo>
                  <a:cubicBezTo>
                    <a:pt x="10555" y="2315"/>
                    <a:pt x="16143" y="0"/>
                    <a:pt x="21970" y="0"/>
                  </a:cubicBezTo>
                  <a:close/>
                </a:path>
              </a:pathLst>
            </a:custGeom>
            <a:solidFill>
              <a:srgbClr val="FFFBF7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2731902" cy="778165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2488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4196511" y="7509869"/>
            <a:ext cx="1252965" cy="100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4"/>
              </a:lnSpc>
            </a:pPr>
            <a:r>
              <a:rPr lang="en-US" sz="6034" spc="205" strike="noStrike" u="none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04.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673845" y="7861076"/>
            <a:ext cx="3315880" cy="87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3"/>
              </a:lnSpc>
            </a:pPr>
            <a:r>
              <a:rPr lang="en-US" sz="2483" spc="84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Feature Extraction</a:t>
            </a:r>
          </a:p>
          <a:p>
            <a:pPr algn="l" marL="0" indent="0" lvl="0">
              <a:lnSpc>
                <a:spcPts val="3253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2789500" y="2460049"/>
            <a:ext cx="3540938" cy="92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4"/>
              </a:lnSpc>
            </a:pPr>
            <a:r>
              <a:rPr lang="en-US" sz="2481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Tested Models </a:t>
            </a:r>
          </a:p>
          <a:p>
            <a:pPr algn="l" marL="0" indent="0" lvl="0">
              <a:lnSpc>
                <a:spcPts val="3474"/>
              </a:lnSpc>
            </a:pPr>
            <a:r>
              <a:rPr lang="en-US" b="true" sz="2481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&amp; Evaluation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789500" y="5871106"/>
            <a:ext cx="3540938" cy="92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4"/>
              </a:lnSpc>
            </a:pPr>
            <a:r>
              <a:rPr lang="en-US" b="true" sz="2481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Improvements Strategies 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0685948" y="7318151"/>
            <a:ext cx="5644489" cy="1467356"/>
            <a:chOff x="0" y="0"/>
            <a:chExt cx="2920094" cy="75911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920094" cy="759115"/>
            </a:xfrm>
            <a:custGeom>
              <a:avLst/>
              <a:gdLst/>
              <a:ahLst/>
              <a:cxnLst/>
              <a:rect r="r" b="b" t="t" l="l"/>
              <a:pathLst>
                <a:path h="759115" w="2920094">
                  <a:moveTo>
                    <a:pt x="20574" y="0"/>
                  </a:moveTo>
                  <a:lnTo>
                    <a:pt x="2899520" y="0"/>
                  </a:lnTo>
                  <a:cubicBezTo>
                    <a:pt x="2910883" y="0"/>
                    <a:pt x="2920094" y="9211"/>
                    <a:pt x="2920094" y="20574"/>
                  </a:cubicBezTo>
                  <a:lnTo>
                    <a:pt x="2920094" y="738541"/>
                  </a:lnTo>
                  <a:cubicBezTo>
                    <a:pt x="2920094" y="743998"/>
                    <a:pt x="2917926" y="749231"/>
                    <a:pt x="2914068" y="753089"/>
                  </a:cubicBezTo>
                  <a:cubicBezTo>
                    <a:pt x="2910210" y="756948"/>
                    <a:pt x="2904977" y="759115"/>
                    <a:pt x="2899520" y="759115"/>
                  </a:cubicBezTo>
                  <a:lnTo>
                    <a:pt x="20574" y="759115"/>
                  </a:lnTo>
                  <a:cubicBezTo>
                    <a:pt x="15117" y="759115"/>
                    <a:pt x="9884" y="756948"/>
                    <a:pt x="6026" y="753089"/>
                  </a:cubicBezTo>
                  <a:cubicBezTo>
                    <a:pt x="2168" y="749231"/>
                    <a:pt x="0" y="743998"/>
                    <a:pt x="0" y="738541"/>
                  </a:cubicBezTo>
                  <a:lnTo>
                    <a:pt x="0" y="20574"/>
                  </a:lnTo>
                  <a:cubicBezTo>
                    <a:pt x="0" y="15117"/>
                    <a:pt x="2168" y="9884"/>
                    <a:pt x="6026" y="6026"/>
                  </a:cubicBezTo>
                  <a:cubicBezTo>
                    <a:pt x="9884" y="2168"/>
                    <a:pt x="15117" y="0"/>
                    <a:pt x="20574" y="0"/>
                  </a:cubicBezTo>
                  <a:close/>
                </a:path>
              </a:pathLst>
            </a:custGeom>
            <a:solidFill>
              <a:srgbClr val="FFFBF7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2920094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1211894" y="7719156"/>
            <a:ext cx="1338007" cy="78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7"/>
              </a:lnSpc>
              <a:spcBef>
                <a:spcPct val="0"/>
              </a:spcBef>
            </a:pPr>
            <a:r>
              <a:rPr lang="en-US" sz="6028" strike="noStrike" u="none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08.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789500" y="7585149"/>
            <a:ext cx="3540938" cy="92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4"/>
              </a:lnSpc>
            </a:pPr>
            <a:r>
              <a:rPr lang="en-US" sz="2481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Demonstration </a:t>
            </a:r>
          </a:p>
          <a:p>
            <a:pPr algn="l" marL="0" indent="0" lvl="0">
              <a:lnSpc>
                <a:spcPts val="3474"/>
              </a:lnSpc>
            </a:pPr>
            <a:r>
              <a:rPr lang="en-US" b="true" sz="2481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&amp; 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2463" y="82296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25935" y="4308516"/>
            <a:ext cx="5836131" cy="4949784"/>
          </a:xfrm>
          <a:custGeom>
            <a:avLst/>
            <a:gdLst/>
            <a:ahLst/>
            <a:cxnLst/>
            <a:rect r="r" b="b" t="t" l="l"/>
            <a:pathLst>
              <a:path h="4949784" w="5836131">
                <a:moveTo>
                  <a:pt x="0" y="0"/>
                </a:moveTo>
                <a:lnTo>
                  <a:pt x="5836130" y="0"/>
                </a:lnTo>
                <a:lnTo>
                  <a:pt x="5836130" y="4949784"/>
                </a:lnTo>
                <a:lnTo>
                  <a:pt x="0" y="4949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75" t="-4903" r="-3591" b="-43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46947" y="557583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preprocessing</a:t>
            </a: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540" y="2060081"/>
            <a:ext cx="6376784" cy="116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464"/>
              </a:lnSpc>
              <a:spcBef>
                <a:spcPct val="0"/>
              </a:spcBef>
            </a:pPr>
            <a:r>
              <a:rPr lang="en-US" sz="4464" spc="22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Tachkeel Normalisation et ponctuation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2463" y="82296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36492" y="4060764"/>
            <a:ext cx="5344061" cy="4769201"/>
          </a:xfrm>
          <a:custGeom>
            <a:avLst/>
            <a:gdLst/>
            <a:ahLst/>
            <a:cxnLst/>
            <a:rect r="r" b="b" t="t" l="l"/>
            <a:pathLst>
              <a:path h="4769201" w="5344061">
                <a:moveTo>
                  <a:pt x="0" y="0"/>
                </a:moveTo>
                <a:lnTo>
                  <a:pt x="5344061" y="0"/>
                </a:lnTo>
                <a:lnTo>
                  <a:pt x="5344061" y="4769201"/>
                </a:lnTo>
                <a:lnTo>
                  <a:pt x="0" y="4769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11097"/>
            <a:ext cx="4045148" cy="59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464"/>
              </a:lnSpc>
              <a:spcBef>
                <a:spcPct val="0"/>
              </a:spcBef>
            </a:pPr>
            <a:r>
              <a:rPr lang="en-US" sz="4464" spc="22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Emojis Hundling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46947" y="555625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preprocessing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2463" y="82296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4261" y="3844718"/>
            <a:ext cx="4037057" cy="4114800"/>
          </a:xfrm>
          <a:custGeom>
            <a:avLst/>
            <a:gdLst/>
            <a:ahLst/>
            <a:cxnLst/>
            <a:rect r="r" b="b" t="t" l="l"/>
            <a:pathLst>
              <a:path h="4114800" w="4037057">
                <a:moveTo>
                  <a:pt x="0" y="0"/>
                </a:moveTo>
                <a:lnTo>
                  <a:pt x="4037058" y="0"/>
                </a:lnTo>
                <a:lnTo>
                  <a:pt x="4037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179" y="2206853"/>
            <a:ext cx="8893062" cy="137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sz="5290" spc="26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Stemming using Tashaphyne</a:t>
            </a:r>
          </a:p>
          <a:p>
            <a:pPr algn="ctr" marL="0" indent="0" lvl="1">
              <a:lnSpc>
                <a:spcPts val="5290"/>
              </a:lnSpc>
              <a:spcBef>
                <a:spcPct val="0"/>
              </a:spcBef>
            </a:pPr>
            <a:r>
              <a:rPr lang="en-US" sz="5290" spc="26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46947" y="557583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preprocessing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6647" y="3161920"/>
            <a:ext cx="2173843" cy="609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6027"/>
              </a:lnSpc>
            </a:pPr>
            <a:r>
              <a:rPr lang="ar-EG" sz="4900" spc="2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شرب</a:t>
            </a:r>
          </a:p>
          <a:p>
            <a:pPr algn="r" rtl="true">
              <a:lnSpc>
                <a:spcPts val="6027"/>
              </a:lnSpc>
            </a:pPr>
            <a:r>
              <a:rPr lang="ar-EG" sz="4900" spc="2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 شربتي</a:t>
            </a:r>
          </a:p>
          <a:p>
            <a:pPr algn="r" rtl="true">
              <a:lnSpc>
                <a:spcPts val="6027"/>
              </a:lnSpc>
            </a:pPr>
            <a:r>
              <a:rPr lang="ar-EG" sz="4900" spc="2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 شربات</a:t>
            </a:r>
          </a:p>
          <a:p>
            <a:pPr algn="r" rtl="true">
              <a:lnSpc>
                <a:spcPts val="6027"/>
              </a:lnSpc>
            </a:pPr>
            <a:r>
              <a:rPr lang="ar-EG" sz="4900" spc="2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تشرب</a:t>
            </a:r>
          </a:p>
          <a:p>
            <a:pPr algn="r" rtl="true">
              <a:lnSpc>
                <a:spcPts val="6027"/>
              </a:lnSpc>
            </a:pPr>
            <a:r>
              <a:rPr lang="ar-EG" sz="4900" spc="2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كايشرب</a:t>
            </a:r>
          </a:p>
          <a:p>
            <a:pPr algn="r" rtl="true">
              <a:lnSpc>
                <a:spcPts val="6027"/>
              </a:lnSpc>
            </a:pPr>
            <a:r>
              <a:rPr lang="ar-EG" sz="4900" spc="2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يشرب</a:t>
            </a:r>
          </a:p>
          <a:p>
            <a:pPr algn="r" rtl="true">
              <a:lnSpc>
                <a:spcPts val="6027"/>
              </a:lnSpc>
            </a:pPr>
            <a:r>
              <a:rPr lang="ar-EG" sz="4900" spc="2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كاتشرب</a:t>
            </a:r>
          </a:p>
          <a:p>
            <a:pPr algn="r" rtl="true">
              <a:lnSpc>
                <a:spcPts val="6027"/>
              </a:lnSpc>
            </a:pPr>
            <a:r>
              <a:rPr lang="ar-EG" sz="4900" spc="2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كاتشربي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95856" y="3161920"/>
            <a:ext cx="2163366" cy="609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6027"/>
              </a:lnSpc>
              <a:spcBef>
                <a:spcPct val="0"/>
              </a:spcBef>
            </a:pPr>
            <a:r>
              <a:rPr lang="ar-EG" sz="4900" spc="24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شرب </a:t>
            </a:r>
          </a:p>
          <a:p>
            <a:pPr algn="r" rtl="true" marL="0" indent="0" lvl="0">
              <a:lnSpc>
                <a:spcPts val="6027"/>
              </a:lnSpc>
              <a:spcBef>
                <a:spcPct val="0"/>
              </a:spcBef>
            </a:pPr>
            <a:r>
              <a:rPr lang="ar-EG" sz="4900" spc="24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شرب</a:t>
            </a:r>
          </a:p>
          <a:p>
            <a:pPr algn="r" rtl="true" marL="0" indent="0" lvl="0">
              <a:lnSpc>
                <a:spcPts val="6027"/>
              </a:lnSpc>
              <a:spcBef>
                <a:spcPct val="0"/>
              </a:spcBef>
            </a:pPr>
            <a:r>
              <a:rPr lang="ar-EG" sz="4900" spc="24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شرب</a:t>
            </a:r>
          </a:p>
          <a:p>
            <a:pPr algn="r" rtl="true" marL="0" indent="0" lvl="0">
              <a:lnSpc>
                <a:spcPts val="6027"/>
              </a:lnSpc>
              <a:spcBef>
                <a:spcPct val="0"/>
              </a:spcBef>
            </a:pPr>
            <a:r>
              <a:rPr lang="ar-EG" sz="4900" spc="24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تشرب</a:t>
            </a:r>
          </a:p>
          <a:p>
            <a:pPr algn="r" rtl="true" marL="0" indent="0" lvl="0">
              <a:lnSpc>
                <a:spcPts val="6027"/>
              </a:lnSpc>
              <a:spcBef>
                <a:spcPct val="0"/>
              </a:spcBef>
            </a:pPr>
            <a:r>
              <a:rPr lang="ar-EG" sz="4900" spc="24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كايشرب</a:t>
            </a:r>
          </a:p>
          <a:p>
            <a:pPr algn="r" rtl="true" marL="0" indent="0" lvl="0">
              <a:lnSpc>
                <a:spcPts val="6027"/>
              </a:lnSpc>
              <a:spcBef>
                <a:spcPct val="0"/>
              </a:spcBef>
            </a:pPr>
            <a:r>
              <a:rPr lang="ar-EG" sz="4900" spc="24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يشرب</a:t>
            </a:r>
          </a:p>
          <a:p>
            <a:pPr algn="r" rtl="true" marL="0" indent="0" lvl="0">
              <a:lnSpc>
                <a:spcPts val="6027"/>
              </a:lnSpc>
              <a:spcBef>
                <a:spcPct val="0"/>
              </a:spcBef>
            </a:pPr>
            <a:r>
              <a:rPr lang="ar-EG" sz="4900" spc="24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كاتشرب</a:t>
            </a:r>
          </a:p>
          <a:p>
            <a:pPr algn="r" rtl="true" marL="0" indent="0" lvl="0">
              <a:lnSpc>
                <a:spcPts val="6027"/>
              </a:lnSpc>
              <a:spcBef>
                <a:spcPct val="0"/>
              </a:spcBef>
            </a:pPr>
            <a:r>
              <a:rPr lang="ar-EG" sz="4900" spc="24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  <a:rtl val="true"/>
              </a:rPr>
              <a:t> كاتشرب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3975" y="681960"/>
            <a:ext cx="2825289" cy="693480"/>
          </a:xfrm>
          <a:custGeom>
            <a:avLst/>
            <a:gdLst/>
            <a:ahLst/>
            <a:cxnLst/>
            <a:rect r="r" b="b" t="t" l="l"/>
            <a:pathLst>
              <a:path h="693480" w="2825289">
                <a:moveTo>
                  <a:pt x="0" y="0"/>
                </a:moveTo>
                <a:lnTo>
                  <a:pt x="2825288" y="0"/>
                </a:lnTo>
                <a:lnTo>
                  <a:pt x="2825288" y="693480"/>
                </a:lnTo>
                <a:lnTo>
                  <a:pt x="0" y="69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29503" y="-778297"/>
            <a:ext cx="1917264" cy="2748766"/>
          </a:xfrm>
          <a:custGeom>
            <a:avLst/>
            <a:gdLst/>
            <a:ahLst/>
            <a:cxnLst/>
            <a:rect r="r" b="b" t="t" l="l"/>
            <a:pathLst>
              <a:path h="2748766" w="1917264">
                <a:moveTo>
                  <a:pt x="0" y="0"/>
                </a:moveTo>
                <a:lnTo>
                  <a:pt x="1917264" y="0"/>
                </a:lnTo>
                <a:lnTo>
                  <a:pt x="1917264" y="2748766"/>
                </a:lnTo>
                <a:lnTo>
                  <a:pt x="0" y="2748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8992" y="3853113"/>
            <a:ext cx="1219415" cy="2580773"/>
          </a:xfrm>
          <a:custGeom>
            <a:avLst/>
            <a:gdLst/>
            <a:ahLst/>
            <a:cxnLst/>
            <a:rect r="r" b="b" t="t" l="l"/>
            <a:pathLst>
              <a:path h="2580773" w="1219415">
                <a:moveTo>
                  <a:pt x="0" y="0"/>
                </a:moveTo>
                <a:lnTo>
                  <a:pt x="1219416" y="0"/>
                </a:lnTo>
                <a:lnTo>
                  <a:pt x="1219416" y="2580774"/>
                </a:lnTo>
                <a:lnTo>
                  <a:pt x="0" y="2580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08956" y="8367844"/>
            <a:ext cx="3950344" cy="2582537"/>
          </a:xfrm>
          <a:custGeom>
            <a:avLst/>
            <a:gdLst/>
            <a:ahLst/>
            <a:cxnLst/>
            <a:rect r="r" b="b" t="t" l="l"/>
            <a:pathLst>
              <a:path h="2582537" w="3950344">
                <a:moveTo>
                  <a:pt x="0" y="0"/>
                </a:moveTo>
                <a:lnTo>
                  <a:pt x="3950344" y="0"/>
                </a:lnTo>
                <a:lnTo>
                  <a:pt x="3950344" y="2582537"/>
                </a:lnTo>
                <a:lnTo>
                  <a:pt x="0" y="25825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83975" y="8112877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0" y="0"/>
                </a:lnTo>
                <a:lnTo>
                  <a:pt x="3022890" y="3092472"/>
                </a:lnTo>
                <a:lnTo>
                  <a:pt x="0" y="30924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50124" y="4086232"/>
            <a:ext cx="2233766" cy="2800960"/>
          </a:xfrm>
          <a:custGeom>
            <a:avLst/>
            <a:gdLst/>
            <a:ahLst/>
            <a:cxnLst/>
            <a:rect r="r" b="b" t="t" l="l"/>
            <a:pathLst>
              <a:path h="2800960" w="2233766">
                <a:moveTo>
                  <a:pt x="0" y="0"/>
                </a:moveTo>
                <a:lnTo>
                  <a:pt x="2233766" y="0"/>
                </a:lnTo>
                <a:lnTo>
                  <a:pt x="2233766" y="2800960"/>
                </a:lnTo>
                <a:lnTo>
                  <a:pt x="0" y="28009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81290" y="7575126"/>
            <a:ext cx="3516444" cy="448347"/>
          </a:xfrm>
          <a:custGeom>
            <a:avLst/>
            <a:gdLst/>
            <a:ahLst/>
            <a:cxnLst/>
            <a:rect r="r" b="b" t="t" l="l"/>
            <a:pathLst>
              <a:path h="448347" w="3516444">
                <a:moveTo>
                  <a:pt x="0" y="0"/>
                </a:moveTo>
                <a:lnTo>
                  <a:pt x="3516444" y="0"/>
                </a:lnTo>
                <a:lnTo>
                  <a:pt x="3516444" y="448347"/>
                </a:lnTo>
                <a:lnTo>
                  <a:pt x="0" y="4483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39246" y="1970469"/>
            <a:ext cx="9009507" cy="7345987"/>
          </a:xfrm>
          <a:custGeom>
            <a:avLst/>
            <a:gdLst/>
            <a:ahLst/>
            <a:cxnLst/>
            <a:rect r="r" b="b" t="t" l="l"/>
            <a:pathLst>
              <a:path h="7345987" w="9009507">
                <a:moveTo>
                  <a:pt x="0" y="0"/>
                </a:moveTo>
                <a:lnTo>
                  <a:pt x="9009508" y="0"/>
                </a:lnTo>
                <a:lnTo>
                  <a:pt x="9009508" y="7345987"/>
                </a:lnTo>
                <a:lnTo>
                  <a:pt x="0" y="73459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3734" y="5643463"/>
            <a:ext cx="4505020" cy="3626361"/>
          </a:xfrm>
          <a:custGeom>
            <a:avLst/>
            <a:gdLst/>
            <a:ahLst/>
            <a:cxnLst/>
            <a:rect r="r" b="b" t="t" l="l"/>
            <a:pathLst>
              <a:path h="3626361" w="4505020">
                <a:moveTo>
                  <a:pt x="0" y="0"/>
                </a:moveTo>
                <a:lnTo>
                  <a:pt x="4505020" y="0"/>
                </a:lnTo>
                <a:lnTo>
                  <a:pt x="4505020" y="3626361"/>
                </a:lnTo>
                <a:lnTo>
                  <a:pt x="0" y="362636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6437" t="-13487" r="0" b="-1477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47213" y="729436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preprocessing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3975" y="681960"/>
            <a:ext cx="2825289" cy="693480"/>
          </a:xfrm>
          <a:custGeom>
            <a:avLst/>
            <a:gdLst/>
            <a:ahLst/>
            <a:cxnLst/>
            <a:rect r="r" b="b" t="t" l="l"/>
            <a:pathLst>
              <a:path h="693480" w="2825289">
                <a:moveTo>
                  <a:pt x="0" y="0"/>
                </a:moveTo>
                <a:lnTo>
                  <a:pt x="2825288" y="0"/>
                </a:lnTo>
                <a:lnTo>
                  <a:pt x="2825288" y="693480"/>
                </a:lnTo>
                <a:lnTo>
                  <a:pt x="0" y="69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29503" y="-778297"/>
            <a:ext cx="1917264" cy="2748766"/>
          </a:xfrm>
          <a:custGeom>
            <a:avLst/>
            <a:gdLst/>
            <a:ahLst/>
            <a:cxnLst/>
            <a:rect r="r" b="b" t="t" l="l"/>
            <a:pathLst>
              <a:path h="2748766" w="1917264">
                <a:moveTo>
                  <a:pt x="0" y="0"/>
                </a:moveTo>
                <a:lnTo>
                  <a:pt x="1917264" y="0"/>
                </a:lnTo>
                <a:lnTo>
                  <a:pt x="1917264" y="2748766"/>
                </a:lnTo>
                <a:lnTo>
                  <a:pt x="0" y="2748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8992" y="3853113"/>
            <a:ext cx="1219415" cy="2580773"/>
          </a:xfrm>
          <a:custGeom>
            <a:avLst/>
            <a:gdLst/>
            <a:ahLst/>
            <a:cxnLst/>
            <a:rect r="r" b="b" t="t" l="l"/>
            <a:pathLst>
              <a:path h="2580773" w="1219415">
                <a:moveTo>
                  <a:pt x="0" y="0"/>
                </a:moveTo>
                <a:lnTo>
                  <a:pt x="1219416" y="0"/>
                </a:lnTo>
                <a:lnTo>
                  <a:pt x="1219416" y="2580774"/>
                </a:lnTo>
                <a:lnTo>
                  <a:pt x="0" y="2580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05049" y="-2835697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08956" y="8367844"/>
            <a:ext cx="3950344" cy="2582537"/>
          </a:xfrm>
          <a:custGeom>
            <a:avLst/>
            <a:gdLst/>
            <a:ahLst/>
            <a:cxnLst/>
            <a:rect r="r" b="b" t="t" l="l"/>
            <a:pathLst>
              <a:path h="2582537" w="3950344">
                <a:moveTo>
                  <a:pt x="0" y="0"/>
                </a:moveTo>
                <a:lnTo>
                  <a:pt x="3950344" y="0"/>
                </a:lnTo>
                <a:lnTo>
                  <a:pt x="3950344" y="2582537"/>
                </a:lnTo>
                <a:lnTo>
                  <a:pt x="0" y="2582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83975" y="8112877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0" y="0"/>
                </a:lnTo>
                <a:lnTo>
                  <a:pt x="3022890" y="3092472"/>
                </a:lnTo>
                <a:lnTo>
                  <a:pt x="0" y="30924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0124" y="4086232"/>
            <a:ext cx="2233766" cy="2800960"/>
          </a:xfrm>
          <a:custGeom>
            <a:avLst/>
            <a:gdLst/>
            <a:ahLst/>
            <a:cxnLst/>
            <a:rect r="r" b="b" t="t" l="l"/>
            <a:pathLst>
              <a:path h="2800960" w="2233766">
                <a:moveTo>
                  <a:pt x="0" y="0"/>
                </a:moveTo>
                <a:lnTo>
                  <a:pt x="2233766" y="0"/>
                </a:lnTo>
                <a:lnTo>
                  <a:pt x="2233766" y="2800960"/>
                </a:lnTo>
                <a:lnTo>
                  <a:pt x="0" y="28009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20938" y="9258300"/>
            <a:ext cx="3516444" cy="448347"/>
          </a:xfrm>
          <a:custGeom>
            <a:avLst/>
            <a:gdLst/>
            <a:ahLst/>
            <a:cxnLst/>
            <a:rect r="r" b="b" t="t" l="l"/>
            <a:pathLst>
              <a:path h="448347" w="3516444">
                <a:moveTo>
                  <a:pt x="0" y="0"/>
                </a:moveTo>
                <a:lnTo>
                  <a:pt x="3516444" y="0"/>
                </a:lnTo>
                <a:lnTo>
                  <a:pt x="3516444" y="448347"/>
                </a:lnTo>
                <a:lnTo>
                  <a:pt x="0" y="44834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46947" y="2186233"/>
            <a:ext cx="9028547" cy="7296241"/>
          </a:xfrm>
          <a:custGeom>
            <a:avLst/>
            <a:gdLst/>
            <a:ahLst/>
            <a:cxnLst/>
            <a:rect r="r" b="b" t="t" l="l"/>
            <a:pathLst>
              <a:path h="7296241" w="9028547">
                <a:moveTo>
                  <a:pt x="0" y="0"/>
                </a:moveTo>
                <a:lnTo>
                  <a:pt x="9028547" y="0"/>
                </a:lnTo>
                <a:lnTo>
                  <a:pt x="9028547" y="7296240"/>
                </a:lnTo>
                <a:lnTo>
                  <a:pt x="0" y="7296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46947" y="890969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preprocessing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2463" y="82296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172278"/>
            <a:ext cx="2348248" cy="1000941"/>
          </a:xfrm>
          <a:custGeom>
            <a:avLst/>
            <a:gdLst/>
            <a:ahLst/>
            <a:cxnLst/>
            <a:rect r="r" b="b" t="t" l="l"/>
            <a:pathLst>
              <a:path h="1000941" w="2348248">
                <a:moveTo>
                  <a:pt x="0" y="0"/>
                </a:moveTo>
                <a:lnTo>
                  <a:pt x="2348248" y="0"/>
                </a:lnTo>
                <a:lnTo>
                  <a:pt x="2348248" y="1000940"/>
                </a:lnTo>
                <a:lnTo>
                  <a:pt x="0" y="1000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2723" y="2736406"/>
            <a:ext cx="5752047" cy="56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16"/>
              </a:lnSpc>
              <a:spcBef>
                <a:spcPct val="0"/>
              </a:spcBef>
            </a:pPr>
            <a:r>
              <a:rPr lang="en-US" sz="4116" spc="20" strike="noStrike" u="none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Mapping (Latin to arabic)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0446" y="4507224"/>
            <a:ext cx="5540812" cy="63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800" spc="2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“hadchi zwin bezaf</a:t>
            </a:r>
            <a:r>
              <a:rPr lang="en-US" sz="4800" spc="2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6028229"/>
            <a:ext cx="2348248" cy="1000941"/>
          </a:xfrm>
          <a:custGeom>
            <a:avLst/>
            <a:gdLst/>
            <a:ahLst/>
            <a:cxnLst/>
            <a:rect r="r" b="b" t="t" l="l"/>
            <a:pathLst>
              <a:path h="1000941" w="2348248">
                <a:moveTo>
                  <a:pt x="0" y="0"/>
                </a:moveTo>
                <a:lnTo>
                  <a:pt x="2348248" y="0"/>
                </a:lnTo>
                <a:lnTo>
                  <a:pt x="2348248" y="1000940"/>
                </a:lnTo>
                <a:lnTo>
                  <a:pt x="0" y="1000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07826" y="6067211"/>
            <a:ext cx="5155049" cy="124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“ma3endich m3ak</a:t>
            </a:r>
          </a:p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khouya”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7886419"/>
            <a:ext cx="2348248" cy="1000941"/>
          </a:xfrm>
          <a:custGeom>
            <a:avLst/>
            <a:gdLst/>
            <a:ahLst/>
            <a:cxnLst/>
            <a:rect r="r" b="b" t="t" l="l"/>
            <a:pathLst>
              <a:path h="1000941" w="2348248">
                <a:moveTo>
                  <a:pt x="0" y="0"/>
                </a:moveTo>
                <a:lnTo>
                  <a:pt x="2348248" y="0"/>
                </a:lnTo>
                <a:lnTo>
                  <a:pt x="2348248" y="1000941"/>
                </a:lnTo>
                <a:lnTo>
                  <a:pt x="0" y="1000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20446" y="7878443"/>
            <a:ext cx="4678085" cy="124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“ana dded lfikra </a:t>
            </a:r>
          </a:p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dyalk”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13235" y="7821293"/>
            <a:ext cx="3479483" cy="137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72"/>
              </a:lnSpc>
            </a:pP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ar-EG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انا ضد لفيكرا</a:t>
            </a: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 marL="0" indent="0" lvl="0">
              <a:lnSpc>
                <a:spcPts val="5472"/>
              </a:lnSpc>
            </a:pPr>
            <a:r>
              <a:rPr lang="ar-EG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ديالك</a:t>
            </a: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55023" y="6092714"/>
            <a:ext cx="4057531" cy="135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ar-EG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ماعنديش معاك</a:t>
            </a:r>
          </a:p>
          <a:p>
            <a:pPr algn="ctr" marL="0" indent="0" lvl="0">
              <a:lnSpc>
                <a:spcPts val="5376"/>
              </a:lnSpc>
            </a:pP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ar-EG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ا خويا</a:t>
            </a: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13229" y="4402235"/>
            <a:ext cx="4813459" cy="63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ar-EG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هادشي زوين بزاف</a:t>
            </a:r>
            <a:r>
              <a:rPr lang="en-US" sz="4800" spc="24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46947" y="890969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preprocessing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2463" y="82296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76726" y="5291372"/>
            <a:ext cx="3916080" cy="3916080"/>
          </a:xfrm>
          <a:custGeom>
            <a:avLst/>
            <a:gdLst/>
            <a:ahLst/>
            <a:cxnLst/>
            <a:rect r="r" b="b" t="t" l="l"/>
            <a:pathLst>
              <a:path h="3916080" w="3916080">
                <a:moveTo>
                  <a:pt x="0" y="0"/>
                </a:moveTo>
                <a:lnTo>
                  <a:pt x="3916079" y="0"/>
                </a:lnTo>
                <a:lnTo>
                  <a:pt x="3916079" y="3916079"/>
                </a:lnTo>
                <a:lnTo>
                  <a:pt x="0" y="3916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359934"/>
            <a:ext cx="5695984" cy="2869352"/>
          </a:xfrm>
          <a:custGeom>
            <a:avLst/>
            <a:gdLst/>
            <a:ahLst/>
            <a:cxnLst/>
            <a:rect r="r" b="b" t="t" l="l"/>
            <a:pathLst>
              <a:path h="2869352" w="5695984">
                <a:moveTo>
                  <a:pt x="0" y="0"/>
                </a:moveTo>
                <a:lnTo>
                  <a:pt x="5695984" y="0"/>
                </a:lnTo>
                <a:lnTo>
                  <a:pt x="5695984" y="2869352"/>
                </a:lnTo>
                <a:lnTo>
                  <a:pt x="0" y="28693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5280" y="3262188"/>
            <a:ext cx="8989494" cy="4598672"/>
          </a:xfrm>
          <a:custGeom>
            <a:avLst/>
            <a:gdLst/>
            <a:ahLst/>
            <a:cxnLst/>
            <a:rect r="r" b="b" t="t" l="l"/>
            <a:pathLst>
              <a:path h="4598672" w="8989494">
                <a:moveTo>
                  <a:pt x="0" y="0"/>
                </a:moveTo>
                <a:lnTo>
                  <a:pt x="8989493" y="0"/>
                </a:lnTo>
                <a:lnTo>
                  <a:pt x="8989493" y="4598672"/>
                </a:lnTo>
                <a:lnTo>
                  <a:pt x="0" y="45986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46947" y="385466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Latin Stop Words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0578" y="2843884"/>
            <a:ext cx="3832227" cy="189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  <a:spcBef>
                <a:spcPct val="0"/>
              </a:spcBef>
            </a:pPr>
            <a:r>
              <a:rPr lang="en-US" b="true" sz="4851" spc="24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DODa </a:t>
            </a:r>
          </a:p>
          <a:p>
            <a:pPr algn="ctr">
              <a:lnSpc>
                <a:spcPts val="4530"/>
              </a:lnSpc>
              <a:spcBef>
                <a:spcPct val="0"/>
              </a:spcBef>
            </a:pPr>
            <a:r>
              <a:rPr lang="en-US" b="true" sz="3683" spc="18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 Arabizi words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75829">
            <a:off x="12373170" y="3282297"/>
            <a:ext cx="1474203" cy="1342864"/>
          </a:xfrm>
          <a:custGeom>
            <a:avLst/>
            <a:gdLst/>
            <a:ahLst/>
            <a:cxnLst/>
            <a:rect r="r" b="b" t="t" l="l"/>
            <a:pathLst>
              <a:path h="1342864" w="1474203">
                <a:moveTo>
                  <a:pt x="0" y="0"/>
                </a:moveTo>
                <a:lnTo>
                  <a:pt x="1474202" y="0"/>
                </a:lnTo>
                <a:lnTo>
                  <a:pt x="1474202" y="1342864"/>
                </a:lnTo>
                <a:lnTo>
                  <a:pt x="0" y="134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99708">
            <a:off x="3823573" y="5637623"/>
            <a:ext cx="1486713" cy="1354261"/>
          </a:xfrm>
          <a:custGeom>
            <a:avLst/>
            <a:gdLst/>
            <a:ahLst/>
            <a:cxnLst/>
            <a:rect r="r" b="b" t="t" l="l"/>
            <a:pathLst>
              <a:path h="1354261" w="1486713">
                <a:moveTo>
                  <a:pt x="0" y="0"/>
                </a:moveTo>
                <a:lnTo>
                  <a:pt x="1486713" y="0"/>
                </a:lnTo>
                <a:lnTo>
                  <a:pt x="1486713" y="1354260"/>
                </a:lnTo>
                <a:lnTo>
                  <a:pt x="0" y="1354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1036" y="7430833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90778" y="437957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8" y="0"/>
                </a:lnTo>
                <a:lnTo>
                  <a:pt x="7329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33938" y="3971693"/>
            <a:ext cx="9793645" cy="234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897"/>
              </a:lnSpc>
            </a:pPr>
            <a:r>
              <a:rPr lang="en-US" sz="8897" spc="4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Feature extraction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2463" y="82296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01570" y="2095500"/>
            <a:ext cx="7252067" cy="7684530"/>
          </a:xfrm>
          <a:custGeom>
            <a:avLst/>
            <a:gdLst/>
            <a:ahLst/>
            <a:cxnLst/>
            <a:rect r="r" b="b" t="t" l="l"/>
            <a:pathLst>
              <a:path h="7684530" w="7252067">
                <a:moveTo>
                  <a:pt x="0" y="0"/>
                </a:moveTo>
                <a:lnTo>
                  <a:pt x="7252067" y="0"/>
                </a:lnTo>
                <a:lnTo>
                  <a:pt x="7252067" y="7684530"/>
                </a:lnTo>
                <a:lnTo>
                  <a:pt x="0" y="76845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628357"/>
            <a:ext cx="3738517" cy="2725546"/>
          </a:xfrm>
          <a:custGeom>
            <a:avLst/>
            <a:gdLst/>
            <a:ahLst/>
            <a:cxnLst/>
            <a:rect r="r" b="b" t="t" l="l"/>
            <a:pathLst>
              <a:path h="2725546" w="3738517">
                <a:moveTo>
                  <a:pt x="0" y="0"/>
                </a:moveTo>
                <a:lnTo>
                  <a:pt x="3738517" y="0"/>
                </a:lnTo>
                <a:lnTo>
                  <a:pt x="3738517" y="2725546"/>
                </a:lnTo>
                <a:lnTo>
                  <a:pt x="0" y="27255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3305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6704166"/>
            <a:ext cx="3738517" cy="2141685"/>
          </a:xfrm>
          <a:custGeom>
            <a:avLst/>
            <a:gdLst/>
            <a:ahLst/>
            <a:cxnLst/>
            <a:rect r="r" b="b" t="t" l="l"/>
            <a:pathLst>
              <a:path h="2141685" w="3738517">
                <a:moveTo>
                  <a:pt x="0" y="0"/>
                </a:moveTo>
                <a:lnTo>
                  <a:pt x="3738517" y="0"/>
                </a:lnTo>
                <a:lnTo>
                  <a:pt x="3738517" y="2141685"/>
                </a:lnTo>
                <a:lnTo>
                  <a:pt x="0" y="21416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9322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01570" y="5937765"/>
            <a:ext cx="3206845" cy="3842265"/>
          </a:xfrm>
          <a:custGeom>
            <a:avLst/>
            <a:gdLst/>
            <a:ahLst/>
            <a:cxnLst/>
            <a:rect r="r" b="b" t="t" l="l"/>
            <a:pathLst>
              <a:path h="3842265" w="3206845">
                <a:moveTo>
                  <a:pt x="0" y="0"/>
                </a:moveTo>
                <a:lnTo>
                  <a:pt x="3206845" y="0"/>
                </a:lnTo>
                <a:lnTo>
                  <a:pt x="3206845" y="3842265"/>
                </a:lnTo>
                <a:lnTo>
                  <a:pt x="0" y="3842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4541" r="-923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46947" y="557583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Feature extraction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3118640"/>
            <a:ext cx="4697053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BOW</a:t>
            </a:r>
          </a:p>
          <a:p>
            <a:pPr algn="l">
              <a:lnSpc>
                <a:spcPts val="6720"/>
              </a:lnSpc>
            </a:pPr>
            <a:r>
              <a:rPr lang="en-US" sz="4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Binary BOW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7446952"/>
            <a:ext cx="469705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TF-IDF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2463" y="82296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7855" y="-99697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0" y="0"/>
                </a:lnTo>
                <a:lnTo>
                  <a:pt x="3022890" y="3092472"/>
                </a:lnTo>
                <a:lnTo>
                  <a:pt x="0" y="3092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13528" y="3553345"/>
            <a:ext cx="3928763" cy="2244306"/>
          </a:xfrm>
          <a:custGeom>
            <a:avLst/>
            <a:gdLst/>
            <a:ahLst/>
            <a:cxnLst/>
            <a:rect r="r" b="b" t="t" l="l"/>
            <a:pathLst>
              <a:path h="2244306" w="3928763">
                <a:moveTo>
                  <a:pt x="0" y="0"/>
                </a:moveTo>
                <a:lnTo>
                  <a:pt x="3928763" y="0"/>
                </a:lnTo>
                <a:lnTo>
                  <a:pt x="3928763" y="2244306"/>
                </a:lnTo>
                <a:lnTo>
                  <a:pt x="0" y="2244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46531" y="4675498"/>
            <a:ext cx="1713430" cy="342686"/>
          </a:xfrm>
          <a:custGeom>
            <a:avLst/>
            <a:gdLst/>
            <a:ahLst/>
            <a:cxnLst/>
            <a:rect r="r" b="b" t="t" l="l"/>
            <a:pathLst>
              <a:path h="342686" w="1713430">
                <a:moveTo>
                  <a:pt x="0" y="0"/>
                </a:moveTo>
                <a:lnTo>
                  <a:pt x="1713430" y="0"/>
                </a:lnTo>
                <a:lnTo>
                  <a:pt x="1713430" y="342686"/>
                </a:lnTo>
                <a:lnTo>
                  <a:pt x="0" y="342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4201" y="3553345"/>
            <a:ext cx="3928763" cy="2244306"/>
          </a:xfrm>
          <a:custGeom>
            <a:avLst/>
            <a:gdLst/>
            <a:ahLst/>
            <a:cxnLst/>
            <a:rect r="r" b="b" t="t" l="l"/>
            <a:pathLst>
              <a:path h="2244306" w="3928763">
                <a:moveTo>
                  <a:pt x="0" y="0"/>
                </a:moveTo>
                <a:lnTo>
                  <a:pt x="3928763" y="0"/>
                </a:lnTo>
                <a:lnTo>
                  <a:pt x="3928763" y="2244306"/>
                </a:lnTo>
                <a:lnTo>
                  <a:pt x="0" y="2244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6313489">
            <a:off x="3592329" y="6236469"/>
            <a:ext cx="2161817" cy="986329"/>
          </a:xfrm>
          <a:custGeom>
            <a:avLst/>
            <a:gdLst/>
            <a:ahLst/>
            <a:cxnLst/>
            <a:rect r="r" b="b" t="t" l="l"/>
            <a:pathLst>
              <a:path h="986329" w="2161817">
                <a:moveTo>
                  <a:pt x="0" y="986329"/>
                </a:moveTo>
                <a:lnTo>
                  <a:pt x="2161817" y="986329"/>
                </a:lnTo>
                <a:lnTo>
                  <a:pt x="2161817" y="0"/>
                </a:lnTo>
                <a:lnTo>
                  <a:pt x="0" y="0"/>
                </a:lnTo>
                <a:lnTo>
                  <a:pt x="0" y="986329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51772" y="3410802"/>
            <a:ext cx="1452274" cy="255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46"/>
              </a:lnSpc>
            </a:pPr>
            <a:r>
              <a:rPr lang="en-US" sz="1474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TF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72768" y="3410802"/>
            <a:ext cx="2438058" cy="255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46"/>
              </a:lnSpc>
            </a:pPr>
            <a:r>
              <a:rPr lang="en-US" sz="1474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IDF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4751320">
            <a:off x="11736752" y="6144898"/>
            <a:ext cx="2161817" cy="986329"/>
          </a:xfrm>
          <a:custGeom>
            <a:avLst/>
            <a:gdLst/>
            <a:ahLst/>
            <a:cxnLst/>
            <a:rect r="r" b="b" t="t" l="l"/>
            <a:pathLst>
              <a:path h="986329" w="2161817">
                <a:moveTo>
                  <a:pt x="0" y="0"/>
                </a:moveTo>
                <a:lnTo>
                  <a:pt x="2161817" y="0"/>
                </a:lnTo>
                <a:lnTo>
                  <a:pt x="2161817" y="986329"/>
                </a:lnTo>
                <a:lnTo>
                  <a:pt x="0" y="9863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76593" y="7821004"/>
            <a:ext cx="2365051" cy="113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3"/>
              </a:lnSpc>
            </a:pPr>
            <a:r>
              <a:rPr lang="en-US" sz="4529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Term </a:t>
            </a:r>
          </a:p>
          <a:p>
            <a:pPr algn="ctr">
              <a:lnSpc>
                <a:spcPts val="4303"/>
              </a:lnSpc>
            </a:pPr>
            <a:r>
              <a:rPr lang="en-US" sz="4529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Frequency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53034" y="7821004"/>
            <a:ext cx="6503579" cy="113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3"/>
              </a:lnSpc>
            </a:pPr>
            <a:r>
              <a:rPr lang="en-US" sz="4529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Inverse Document Frequency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46947" y="890969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Feature extraction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3975" y="681960"/>
            <a:ext cx="2825289" cy="693480"/>
          </a:xfrm>
          <a:custGeom>
            <a:avLst/>
            <a:gdLst/>
            <a:ahLst/>
            <a:cxnLst/>
            <a:rect r="r" b="b" t="t" l="l"/>
            <a:pathLst>
              <a:path h="693480" w="2825289">
                <a:moveTo>
                  <a:pt x="0" y="0"/>
                </a:moveTo>
                <a:lnTo>
                  <a:pt x="2825288" y="0"/>
                </a:lnTo>
                <a:lnTo>
                  <a:pt x="2825288" y="693480"/>
                </a:lnTo>
                <a:lnTo>
                  <a:pt x="0" y="69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29503" y="-778297"/>
            <a:ext cx="1917264" cy="2748766"/>
          </a:xfrm>
          <a:custGeom>
            <a:avLst/>
            <a:gdLst/>
            <a:ahLst/>
            <a:cxnLst/>
            <a:rect r="r" b="b" t="t" l="l"/>
            <a:pathLst>
              <a:path h="2748766" w="1917264">
                <a:moveTo>
                  <a:pt x="0" y="0"/>
                </a:moveTo>
                <a:lnTo>
                  <a:pt x="1917264" y="0"/>
                </a:lnTo>
                <a:lnTo>
                  <a:pt x="1917264" y="2748766"/>
                </a:lnTo>
                <a:lnTo>
                  <a:pt x="0" y="2748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8992" y="3853113"/>
            <a:ext cx="1219415" cy="2580773"/>
          </a:xfrm>
          <a:custGeom>
            <a:avLst/>
            <a:gdLst/>
            <a:ahLst/>
            <a:cxnLst/>
            <a:rect r="r" b="b" t="t" l="l"/>
            <a:pathLst>
              <a:path h="2580773" w="1219415">
                <a:moveTo>
                  <a:pt x="0" y="0"/>
                </a:moveTo>
                <a:lnTo>
                  <a:pt x="1219416" y="0"/>
                </a:lnTo>
                <a:lnTo>
                  <a:pt x="1219416" y="2580774"/>
                </a:lnTo>
                <a:lnTo>
                  <a:pt x="0" y="2580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05049" y="-2835697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08956" y="8367844"/>
            <a:ext cx="3950344" cy="2582537"/>
          </a:xfrm>
          <a:custGeom>
            <a:avLst/>
            <a:gdLst/>
            <a:ahLst/>
            <a:cxnLst/>
            <a:rect r="r" b="b" t="t" l="l"/>
            <a:pathLst>
              <a:path h="2582537" w="3950344">
                <a:moveTo>
                  <a:pt x="0" y="0"/>
                </a:moveTo>
                <a:lnTo>
                  <a:pt x="3950344" y="0"/>
                </a:lnTo>
                <a:lnTo>
                  <a:pt x="3950344" y="2582537"/>
                </a:lnTo>
                <a:lnTo>
                  <a:pt x="0" y="2582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83975" y="8112877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0" y="0"/>
                </a:lnTo>
                <a:lnTo>
                  <a:pt x="3022890" y="3092472"/>
                </a:lnTo>
                <a:lnTo>
                  <a:pt x="0" y="30924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0124" y="4086232"/>
            <a:ext cx="2233766" cy="2800960"/>
          </a:xfrm>
          <a:custGeom>
            <a:avLst/>
            <a:gdLst/>
            <a:ahLst/>
            <a:cxnLst/>
            <a:rect r="r" b="b" t="t" l="l"/>
            <a:pathLst>
              <a:path h="2800960" w="2233766">
                <a:moveTo>
                  <a:pt x="0" y="0"/>
                </a:moveTo>
                <a:lnTo>
                  <a:pt x="2233766" y="0"/>
                </a:lnTo>
                <a:lnTo>
                  <a:pt x="2233766" y="2800960"/>
                </a:lnTo>
                <a:lnTo>
                  <a:pt x="0" y="28009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20938" y="9258300"/>
            <a:ext cx="3516444" cy="448347"/>
          </a:xfrm>
          <a:custGeom>
            <a:avLst/>
            <a:gdLst/>
            <a:ahLst/>
            <a:cxnLst/>
            <a:rect r="r" b="b" t="t" l="l"/>
            <a:pathLst>
              <a:path h="448347" w="3516444">
                <a:moveTo>
                  <a:pt x="0" y="0"/>
                </a:moveTo>
                <a:lnTo>
                  <a:pt x="3516444" y="0"/>
                </a:lnTo>
                <a:lnTo>
                  <a:pt x="3516444" y="448347"/>
                </a:lnTo>
                <a:lnTo>
                  <a:pt x="0" y="44834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21203" y="3845573"/>
            <a:ext cx="11646125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What our model can Resolve 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2463" y="82296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5156" y="4050468"/>
            <a:ext cx="3301790" cy="3789716"/>
          </a:xfrm>
          <a:custGeom>
            <a:avLst/>
            <a:gdLst/>
            <a:ahLst/>
            <a:cxnLst/>
            <a:rect r="r" b="b" t="t" l="l"/>
            <a:pathLst>
              <a:path h="3789716" w="3301790">
                <a:moveTo>
                  <a:pt x="0" y="0"/>
                </a:moveTo>
                <a:lnTo>
                  <a:pt x="3301791" y="0"/>
                </a:lnTo>
                <a:lnTo>
                  <a:pt x="3301791" y="3789717"/>
                </a:lnTo>
                <a:lnTo>
                  <a:pt x="0" y="37897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32820" y="4824062"/>
            <a:ext cx="1894858" cy="1894858"/>
          </a:xfrm>
          <a:custGeom>
            <a:avLst/>
            <a:gdLst/>
            <a:ahLst/>
            <a:cxnLst/>
            <a:rect r="r" b="b" t="t" l="l"/>
            <a:pathLst>
              <a:path h="1894858" w="1894858">
                <a:moveTo>
                  <a:pt x="0" y="0"/>
                </a:moveTo>
                <a:lnTo>
                  <a:pt x="1894859" y="0"/>
                </a:lnTo>
                <a:lnTo>
                  <a:pt x="1894859" y="1894858"/>
                </a:lnTo>
                <a:lnTo>
                  <a:pt x="0" y="1894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145762" y="2255229"/>
          <a:ext cx="12352195" cy="7764094"/>
        </p:xfrm>
        <a:graphic>
          <a:graphicData uri="http://schemas.openxmlformats.org/drawingml/2006/table">
            <a:tbl>
              <a:tblPr/>
              <a:tblGrid>
                <a:gridCol w="2295132"/>
                <a:gridCol w="10057063"/>
              </a:tblGrid>
              <a:tr h="82319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Task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136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Original 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ar-EG" b="true" sz="1600" strike="noStrike" u="non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  <a:rtl val="true"/>
                        </a:rPr>
                        <a:t>أحسن الحكومة في المغرب، سأصوت على العدالة والتنمية. إنهم أناس شرفاء لم يسرقوا بلدنا. النصر حليفهم إن شاء الله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240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19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Text Cleaning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['</a:t>
                      </a:r>
                      <a:r>
                        <a:rPr lang="ar-EG" b="true" sz="1899" strike="noStrike" u="non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  <a:rtl val="true"/>
                        </a:rPr>
                        <a:t>سأصوت', 'لم', 'يسرقوا', 'شرفاء', 'والتنمية', 'العدالة', 'النصر', 'حليفهم', 'أحسن', 'أناس</a:t>
                      </a:r>
                      <a:r>
                        <a:rPr lang="en-US" b="true" sz="1899" strike="noStrike" u="non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']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19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Unigrams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'</a:t>
                      </a:r>
                      <a:r>
                        <a:rPr lang="ar-EG" b="true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  <a:rtl val="true"/>
                        </a:rPr>
                        <a:t>أحسن','أناس','العدالة','النصر','حليفهم','سأصوت','شرفاء',</a:t>
                      </a:r>
                      <a:r>
                        <a:rPr lang="ar-EG" b="true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  <a:rtl val="true"/>
                        </a:rPr>
                        <a:t>'لم', 'والتنمية', 'يسرقوا</a:t>
                      </a:r>
                      <a:r>
                        <a:rPr lang="en-US" b="true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'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322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Bigrams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['</a:t>
                      </a:r>
                      <a:r>
                        <a:rPr lang="ar-EG" b="true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  <a:rtl val="true"/>
                        </a:rPr>
                        <a:t>أحسن', 'أحسن أناس', 'أناس', 'العدالة', 'العدالة نصر','النصر',</a:t>
                      </a:r>
                      <a:r>
                        <a:rPr lang="ar-EG" b="true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  <a:rtl val="true"/>
                        </a:rPr>
                        <a:t>النصر حليفهم', 'حليفهم', 'حليفهم أحسن','سأصوت', 'سأصوت لم', 'شرفاء', 'شرفاء والتنمية', 'لم', 'لم يسرقوا', 'والتنمية','والتنمية العدالة', 'يسرقوا', 'يسرقوا شرفاء</a:t>
                      </a:r>
                      <a:r>
                        <a:rPr lang="en-US" b="true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']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993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Trigrams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['</a:t>
                      </a:r>
                      <a:r>
                        <a:rPr lang="ar-EG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  <a:rtl val="true"/>
                        </a:rPr>
                        <a:t>أحسن', 'أحسن أناس', 'أناس', 'العدالة', 'العدالة النصر',</a:t>
                      </a:r>
                      <a:r>
                        <a:rPr lang="ar-EG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  <a:rtl val="true"/>
                        </a:rPr>
                        <a:t>'العدالة النصر حليفهم', 'النصر', 'النصر حليفهم','النصر حليفهم أحسن', 'حليفهم', 'حليفهم أحسن', 'حليفهم أحسن أناس</a:t>
                      </a: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',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       '</a:t>
                      </a:r>
                      <a:r>
                        <a:rPr lang="ar-EG" b="true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  <a:rtl val="true"/>
                        </a:rPr>
                        <a:t>سأصوت', 'سأصوت لم', 'سأصوت لم يسرقوا', 'شرفاء', 'شرفاء والتنمية','شرفاء والتنمية العدالة', 'لم', 'لم يسرقوا', 'لم يسرقوا شرفاء','والتنمية', 'والتنمية العدالة', 'والتنمية العدالة النصر', 'يسرقوا','يسرقوا شرفاء', 'يسرقوا شرفاء والتنمية</a:t>
                      </a:r>
                      <a:r>
                        <a:rPr lang="en-US" b="true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']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4446947" y="890969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Feature extraction</a:t>
            </a:r>
          </a:p>
        </p:txBody>
      </p:sp>
      <p:sp>
        <p:nvSpPr>
          <p:cNvPr name="TextBox 10" id="10"/>
          <p:cNvSpPr txBox="true"/>
          <p:nvPr/>
        </p:nvSpPr>
        <p:spPr>
          <a:xfrm rot="-627082">
            <a:off x="1403742" y="4862697"/>
            <a:ext cx="2723430" cy="166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3160" b="true">
                <a:solidFill>
                  <a:srgbClr val="FFFB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+200k</a:t>
            </a:r>
          </a:p>
          <a:p>
            <a:pPr algn="ctr">
              <a:lnSpc>
                <a:spcPts val="4424"/>
              </a:lnSpc>
            </a:pPr>
            <a:r>
              <a:rPr lang="en-US" sz="3160" b="true">
                <a:solidFill>
                  <a:srgbClr val="FFFB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vocabulary </a:t>
            </a:r>
          </a:p>
          <a:p>
            <a:pPr algn="ctr">
              <a:lnSpc>
                <a:spcPts val="4424"/>
              </a:lnSpc>
            </a:pPr>
            <a:r>
              <a:rPr lang="en-US" sz="3160" b="true">
                <a:solidFill>
                  <a:srgbClr val="FFFB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size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2463" y="82296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5347" y="555625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Tested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5347" y="3360600"/>
            <a:ext cx="3058191" cy="147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904"/>
              </a:lnSpc>
            </a:pPr>
            <a:r>
              <a:rPr lang="en-US" sz="10904" spc="5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70641" y="4469895"/>
            <a:ext cx="6926908" cy="47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1373" indent="-515687" lvl="1">
              <a:lnSpc>
                <a:spcPts val="6353"/>
              </a:lnSpc>
              <a:buFont typeface="Arial"/>
              <a:buChar char="•"/>
            </a:pPr>
            <a:r>
              <a:rPr lang="en-US" sz="4777" spc="2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Logistic regression</a:t>
            </a:r>
          </a:p>
          <a:p>
            <a:pPr algn="l" marL="1031373" indent="-515687" lvl="1">
              <a:lnSpc>
                <a:spcPts val="6353"/>
              </a:lnSpc>
              <a:buFont typeface="Arial"/>
              <a:buChar char="•"/>
            </a:pPr>
            <a:r>
              <a:rPr lang="en-US" sz="4777" spc="2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Decision tree</a:t>
            </a:r>
          </a:p>
          <a:p>
            <a:pPr algn="l" marL="1031373" indent="-515687" lvl="1">
              <a:lnSpc>
                <a:spcPts val="6353"/>
              </a:lnSpc>
              <a:buFont typeface="Arial"/>
              <a:buChar char="•"/>
            </a:pPr>
            <a:r>
              <a:rPr lang="en-US" sz="4777" spc="2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Naive bayes</a:t>
            </a:r>
          </a:p>
          <a:p>
            <a:pPr algn="l" marL="1031373" indent="-515687" lvl="1">
              <a:lnSpc>
                <a:spcPts val="6353"/>
              </a:lnSpc>
              <a:buFont typeface="Arial"/>
              <a:buChar char="•"/>
            </a:pPr>
            <a:r>
              <a:rPr lang="en-US" sz="4777" spc="2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Random forest</a:t>
            </a:r>
          </a:p>
          <a:p>
            <a:pPr algn="l" marL="1031373" indent="-515687" lvl="1">
              <a:lnSpc>
                <a:spcPts val="6353"/>
              </a:lnSpc>
              <a:buFont typeface="Arial"/>
              <a:buChar char="•"/>
            </a:pPr>
            <a:r>
              <a:rPr lang="en-US" sz="4777" spc="2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XGboost</a:t>
            </a:r>
          </a:p>
          <a:p>
            <a:pPr algn="l" marL="1031373" indent="-515687" lvl="1">
              <a:lnSpc>
                <a:spcPts val="6353"/>
              </a:lnSpc>
              <a:buFont typeface="Arial"/>
              <a:buChar char="•"/>
            </a:pPr>
            <a:r>
              <a:rPr lang="en-US" sz="4777" spc="2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SVM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81213" y="8391199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44985" y="2560729"/>
            <a:ext cx="1968714" cy="6515845"/>
          </a:xfrm>
          <a:custGeom>
            <a:avLst/>
            <a:gdLst/>
            <a:ahLst/>
            <a:cxnLst/>
            <a:rect r="r" b="b" t="t" l="l"/>
            <a:pathLst>
              <a:path h="6515845" w="1968714">
                <a:moveTo>
                  <a:pt x="0" y="0"/>
                </a:moveTo>
                <a:lnTo>
                  <a:pt x="1968714" y="0"/>
                </a:lnTo>
                <a:lnTo>
                  <a:pt x="1968714" y="6515845"/>
                </a:lnTo>
                <a:lnTo>
                  <a:pt x="0" y="6515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76464" y="557583"/>
            <a:ext cx="939410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000"/>
              </a:lnSpc>
            </a:pPr>
            <a:r>
              <a:rPr lang="en-US" sz="8000" spc="4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Tested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7344" y="2455055"/>
            <a:ext cx="3058191" cy="147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904"/>
              </a:lnSpc>
            </a:pPr>
            <a:r>
              <a:rPr lang="en-US" sz="10904" spc="5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83282" y="3570393"/>
            <a:ext cx="6926908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1373" indent="-515687" lvl="1">
              <a:lnSpc>
                <a:spcPts val="5732"/>
              </a:lnSpc>
              <a:buFont typeface="Arial"/>
              <a:buChar char="•"/>
            </a:pPr>
            <a:r>
              <a:rPr lang="en-US" sz="4777" spc="2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RNN</a:t>
            </a:r>
          </a:p>
          <a:p>
            <a:pPr algn="l" marL="1031373" indent="-515687" lvl="1">
              <a:lnSpc>
                <a:spcPts val="5732"/>
              </a:lnSpc>
              <a:buFont typeface="Arial"/>
              <a:buChar char="•"/>
            </a:pPr>
            <a:r>
              <a:rPr lang="en-US" sz="4777" spc="2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CNN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76464" y="5208266"/>
            <a:ext cx="3058191" cy="147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904"/>
              </a:lnSpc>
            </a:pPr>
            <a:r>
              <a:rPr lang="en-US" sz="10904" spc="5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Bert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83282" y="6933874"/>
            <a:ext cx="6926908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1373" indent="-515687" lvl="1">
              <a:lnSpc>
                <a:spcPts val="5732"/>
              </a:lnSpc>
              <a:buFont typeface="Arial"/>
              <a:buChar char="•"/>
            </a:pPr>
            <a:r>
              <a:rPr lang="en-US" sz="4777" spc="2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Darija-bert</a:t>
            </a:r>
          </a:p>
          <a:p>
            <a:pPr algn="l" marL="1031373" indent="-515687" lvl="1">
              <a:lnSpc>
                <a:spcPts val="5732"/>
              </a:lnSpc>
              <a:buFont typeface="Arial"/>
              <a:buChar char="•"/>
            </a:pPr>
            <a:r>
              <a:rPr lang="en-US" sz="4777" spc="2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darija-bert-arabizi</a:t>
            </a:r>
          </a:p>
          <a:p>
            <a:pPr algn="l" marL="1031373" indent="-515687" lvl="1">
              <a:lnSpc>
                <a:spcPts val="5732"/>
              </a:lnSpc>
              <a:buFont typeface="Arial"/>
              <a:buChar char="•"/>
            </a:pPr>
            <a:r>
              <a:rPr lang="en-US" sz="4777" spc="2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Morrbert</a:t>
            </a:r>
          </a:p>
          <a:p>
            <a:pPr algn="l">
              <a:lnSpc>
                <a:spcPts val="5732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81213" y="8391199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1197" y="3224516"/>
            <a:ext cx="4793747" cy="4214990"/>
          </a:xfrm>
          <a:custGeom>
            <a:avLst/>
            <a:gdLst/>
            <a:ahLst/>
            <a:cxnLst/>
            <a:rect r="r" b="b" t="t" l="l"/>
            <a:pathLst>
              <a:path h="4214990" w="4793747">
                <a:moveTo>
                  <a:pt x="0" y="0"/>
                </a:moveTo>
                <a:lnTo>
                  <a:pt x="4793747" y="0"/>
                </a:lnTo>
                <a:lnTo>
                  <a:pt x="4793747" y="4214990"/>
                </a:lnTo>
                <a:lnTo>
                  <a:pt x="0" y="4214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67585" y="3224516"/>
            <a:ext cx="5208918" cy="4214990"/>
          </a:xfrm>
          <a:custGeom>
            <a:avLst/>
            <a:gdLst/>
            <a:ahLst/>
            <a:cxnLst/>
            <a:rect r="r" b="b" t="t" l="l"/>
            <a:pathLst>
              <a:path h="4214990" w="5208918">
                <a:moveTo>
                  <a:pt x="0" y="0"/>
                </a:moveTo>
                <a:lnTo>
                  <a:pt x="5208918" y="0"/>
                </a:lnTo>
                <a:lnTo>
                  <a:pt x="5208918" y="4214990"/>
                </a:lnTo>
                <a:lnTo>
                  <a:pt x="0" y="42149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18888" y="4689992"/>
            <a:ext cx="4244753" cy="1284038"/>
          </a:xfrm>
          <a:custGeom>
            <a:avLst/>
            <a:gdLst/>
            <a:ahLst/>
            <a:cxnLst/>
            <a:rect r="r" b="b" t="t" l="l"/>
            <a:pathLst>
              <a:path h="1284038" w="4244753">
                <a:moveTo>
                  <a:pt x="0" y="0"/>
                </a:moveTo>
                <a:lnTo>
                  <a:pt x="4244753" y="0"/>
                </a:lnTo>
                <a:lnTo>
                  <a:pt x="4244753" y="1284038"/>
                </a:lnTo>
                <a:lnTo>
                  <a:pt x="0" y="1284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09906" y="519483"/>
            <a:ext cx="10521986" cy="149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7"/>
              </a:lnSpc>
            </a:pPr>
            <a:r>
              <a:rPr lang="en-US" sz="5737" spc="28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SUpport vector machine </a:t>
            </a:r>
          </a:p>
          <a:p>
            <a:pPr algn="ctr" marL="0" indent="0" lvl="1">
              <a:lnSpc>
                <a:spcPts val="5737"/>
              </a:lnSpc>
            </a:pPr>
            <a:r>
              <a:rPr lang="en-US" sz="5737" spc="28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(SVM)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81213" y="8391199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69000" y="3278835"/>
            <a:ext cx="13550001" cy="4491877"/>
          </a:xfrm>
          <a:custGeom>
            <a:avLst/>
            <a:gdLst/>
            <a:ahLst/>
            <a:cxnLst/>
            <a:rect r="r" b="b" t="t" l="l"/>
            <a:pathLst>
              <a:path h="4491877" w="13550001">
                <a:moveTo>
                  <a:pt x="0" y="0"/>
                </a:moveTo>
                <a:lnTo>
                  <a:pt x="13550000" y="0"/>
                </a:lnTo>
                <a:lnTo>
                  <a:pt x="13550000" y="4491878"/>
                </a:lnTo>
                <a:lnTo>
                  <a:pt x="0" y="4491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12790" y="5396337"/>
            <a:ext cx="1535942" cy="877407"/>
          </a:xfrm>
          <a:custGeom>
            <a:avLst/>
            <a:gdLst/>
            <a:ahLst/>
            <a:cxnLst/>
            <a:rect r="r" b="b" t="t" l="l"/>
            <a:pathLst>
              <a:path h="877407" w="1535942">
                <a:moveTo>
                  <a:pt x="0" y="0"/>
                </a:moveTo>
                <a:lnTo>
                  <a:pt x="1535942" y="0"/>
                </a:lnTo>
                <a:lnTo>
                  <a:pt x="1535942" y="877406"/>
                </a:lnTo>
                <a:lnTo>
                  <a:pt x="0" y="877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883007" y="689473"/>
            <a:ext cx="10521986" cy="77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737"/>
              </a:lnSpc>
            </a:pPr>
            <a:r>
              <a:rPr lang="en-US" sz="5737" spc="28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Evaluation tested tuned models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81213" y="8391199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3612" y="-112200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1"/>
                </a:lnTo>
                <a:lnTo>
                  <a:pt x="0" y="3092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2585" y="2739658"/>
            <a:ext cx="7571388" cy="6801204"/>
          </a:xfrm>
          <a:custGeom>
            <a:avLst/>
            <a:gdLst/>
            <a:ahLst/>
            <a:cxnLst/>
            <a:rect r="r" b="b" t="t" l="l"/>
            <a:pathLst>
              <a:path h="6801204" w="7571388">
                <a:moveTo>
                  <a:pt x="0" y="0"/>
                </a:moveTo>
                <a:lnTo>
                  <a:pt x="7571388" y="0"/>
                </a:lnTo>
                <a:lnTo>
                  <a:pt x="7571388" y="6801204"/>
                </a:lnTo>
                <a:lnTo>
                  <a:pt x="0" y="6801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79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83007" y="689473"/>
            <a:ext cx="10521986" cy="77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737"/>
              </a:lnSpc>
            </a:pPr>
            <a:r>
              <a:rPr lang="en-US" sz="5737" spc="28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Evaluation tested tuned models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81213" y="8391199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96343" y="-996972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2"/>
                </a:lnTo>
                <a:lnTo>
                  <a:pt x="0" y="309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618944" y="3342208"/>
          <a:ext cx="11626356" cy="4466476"/>
        </p:xfrm>
        <a:graphic>
          <a:graphicData uri="http://schemas.openxmlformats.org/drawingml/2006/table">
            <a:tbl>
              <a:tblPr/>
              <a:tblGrid>
                <a:gridCol w="2325271"/>
                <a:gridCol w="2325271"/>
                <a:gridCol w="2325271"/>
                <a:gridCol w="2325271"/>
                <a:gridCol w="2325271"/>
              </a:tblGrid>
              <a:tr h="14659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Model\metric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recall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4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best model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(SVM)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0.77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0.77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0.77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0.77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59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hamza’s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Bobby Jones Soft"/>
                          <a:ea typeface="Bobby Jones Soft"/>
                          <a:cs typeface="Bobby Jones Soft"/>
                          <a:sym typeface="Bobby Jones Soft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883007" y="918477"/>
            <a:ext cx="10521986" cy="77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737"/>
              </a:lnSpc>
            </a:pPr>
            <a:r>
              <a:rPr lang="en-US" sz="5737" spc="28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Benchmark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41587" y="9416025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26339" y="-1338884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2"/>
                </a:lnTo>
                <a:lnTo>
                  <a:pt x="0" y="309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83650" y="2364060"/>
            <a:ext cx="9204165" cy="6894240"/>
          </a:xfrm>
          <a:custGeom>
            <a:avLst/>
            <a:gdLst/>
            <a:ahLst/>
            <a:cxnLst/>
            <a:rect r="r" b="b" t="t" l="l"/>
            <a:pathLst>
              <a:path h="6894240" w="9204165">
                <a:moveTo>
                  <a:pt x="0" y="0"/>
                </a:moveTo>
                <a:lnTo>
                  <a:pt x="9204165" y="0"/>
                </a:lnTo>
                <a:lnTo>
                  <a:pt x="9204165" y="6894240"/>
                </a:lnTo>
                <a:lnTo>
                  <a:pt x="0" y="6894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83007" y="689473"/>
            <a:ext cx="10521986" cy="77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737"/>
              </a:lnSpc>
            </a:pPr>
            <a:r>
              <a:rPr lang="en-US" sz="5737" spc="28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project architecture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2550" y="2095500"/>
            <a:ext cx="16912515" cy="8026941"/>
            <a:chOff x="0" y="0"/>
            <a:chExt cx="4454325" cy="21140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4325" cy="2114091"/>
            </a:xfrm>
            <a:custGeom>
              <a:avLst/>
              <a:gdLst/>
              <a:ahLst/>
              <a:cxnLst/>
              <a:rect r="r" b="b" t="t" l="l"/>
              <a:pathLst>
                <a:path h="2114091" w="4454325">
                  <a:moveTo>
                    <a:pt x="45776" y="0"/>
                  </a:moveTo>
                  <a:lnTo>
                    <a:pt x="4408549" y="0"/>
                  </a:lnTo>
                  <a:cubicBezTo>
                    <a:pt x="4433830" y="0"/>
                    <a:pt x="4454325" y="20495"/>
                    <a:pt x="4454325" y="45776"/>
                  </a:cubicBezTo>
                  <a:lnTo>
                    <a:pt x="4454325" y="2068315"/>
                  </a:lnTo>
                  <a:cubicBezTo>
                    <a:pt x="4454325" y="2080456"/>
                    <a:pt x="4449502" y="2092099"/>
                    <a:pt x="4440917" y="2100684"/>
                  </a:cubicBezTo>
                  <a:cubicBezTo>
                    <a:pt x="4432333" y="2109269"/>
                    <a:pt x="4420689" y="2114091"/>
                    <a:pt x="4408549" y="2114091"/>
                  </a:cubicBezTo>
                  <a:lnTo>
                    <a:pt x="45776" y="2114091"/>
                  </a:lnTo>
                  <a:cubicBezTo>
                    <a:pt x="20495" y="2114091"/>
                    <a:pt x="0" y="2093597"/>
                    <a:pt x="0" y="2068315"/>
                  </a:cubicBezTo>
                  <a:lnTo>
                    <a:pt x="0" y="45776"/>
                  </a:lnTo>
                  <a:cubicBezTo>
                    <a:pt x="0" y="20495"/>
                    <a:pt x="20495" y="0"/>
                    <a:pt x="45776" y="0"/>
                  </a:cubicBezTo>
                  <a:close/>
                </a:path>
              </a:pathLst>
            </a:custGeom>
            <a:solidFill>
              <a:srgbClr val="FFFFFF">
                <a:alpha val="38824"/>
              </a:srgbClr>
            </a:solidFill>
            <a:ln w="38100" cap="rnd">
              <a:solidFill>
                <a:srgbClr val="FFFFFF">
                  <a:alpha val="3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4325" cy="2152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941587" y="9416025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72463" y="-201930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5" y="0"/>
                </a:lnTo>
                <a:lnTo>
                  <a:pt x="4499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26339" y="-1338884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2"/>
                </a:lnTo>
                <a:lnTo>
                  <a:pt x="0" y="309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33673" y="3328982"/>
            <a:ext cx="1398712" cy="1306047"/>
          </a:xfrm>
          <a:custGeom>
            <a:avLst/>
            <a:gdLst/>
            <a:ahLst/>
            <a:cxnLst/>
            <a:rect r="r" b="b" t="t" l="l"/>
            <a:pathLst>
              <a:path h="1306047" w="1398712">
                <a:moveTo>
                  <a:pt x="0" y="0"/>
                </a:moveTo>
                <a:lnTo>
                  <a:pt x="1398713" y="0"/>
                </a:lnTo>
                <a:lnTo>
                  <a:pt x="1398713" y="1306048"/>
                </a:lnTo>
                <a:lnTo>
                  <a:pt x="0" y="13060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38683" y="3306457"/>
            <a:ext cx="1408902" cy="1306047"/>
          </a:xfrm>
          <a:custGeom>
            <a:avLst/>
            <a:gdLst/>
            <a:ahLst/>
            <a:cxnLst/>
            <a:rect r="r" b="b" t="t" l="l"/>
            <a:pathLst>
              <a:path h="1306047" w="1408902">
                <a:moveTo>
                  <a:pt x="0" y="0"/>
                </a:moveTo>
                <a:lnTo>
                  <a:pt x="1408903" y="0"/>
                </a:lnTo>
                <a:lnTo>
                  <a:pt x="1408903" y="1306047"/>
                </a:lnTo>
                <a:lnTo>
                  <a:pt x="0" y="13060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0501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74915" y="3306457"/>
            <a:ext cx="1987084" cy="1217089"/>
          </a:xfrm>
          <a:custGeom>
            <a:avLst/>
            <a:gdLst/>
            <a:ahLst/>
            <a:cxnLst/>
            <a:rect r="r" b="b" t="t" l="l"/>
            <a:pathLst>
              <a:path h="1217089" w="1987084">
                <a:moveTo>
                  <a:pt x="0" y="0"/>
                </a:moveTo>
                <a:lnTo>
                  <a:pt x="1987084" y="0"/>
                </a:lnTo>
                <a:lnTo>
                  <a:pt x="1987084" y="1217089"/>
                </a:lnTo>
                <a:lnTo>
                  <a:pt x="0" y="12170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432139" y="5490267"/>
            <a:ext cx="8436835" cy="4138055"/>
            <a:chOff x="0" y="0"/>
            <a:chExt cx="2222047" cy="10898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22047" cy="1089858"/>
            </a:xfrm>
            <a:custGeom>
              <a:avLst/>
              <a:gdLst/>
              <a:ahLst/>
              <a:cxnLst/>
              <a:rect r="r" b="b" t="t" l="l"/>
              <a:pathLst>
                <a:path h="1089858" w="2222047">
                  <a:moveTo>
                    <a:pt x="0" y="0"/>
                  </a:moveTo>
                  <a:lnTo>
                    <a:pt x="2222047" y="0"/>
                  </a:lnTo>
                  <a:lnTo>
                    <a:pt x="2222047" y="1089858"/>
                  </a:lnTo>
                  <a:lnTo>
                    <a:pt x="0" y="10898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A1A1A"/>
              </a:solidFill>
              <a:prstDash val="lg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22047" cy="1127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842183" y="6293325"/>
            <a:ext cx="2204917" cy="1216723"/>
          </a:xfrm>
          <a:custGeom>
            <a:avLst/>
            <a:gdLst/>
            <a:ahLst/>
            <a:cxnLst/>
            <a:rect r="r" b="b" t="t" l="l"/>
            <a:pathLst>
              <a:path h="1216723" w="2204917">
                <a:moveTo>
                  <a:pt x="0" y="0"/>
                </a:moveTo>
                <a:lnTo>
                  <a:pt x="2204917" y="0"/>
                </a:lnTo>
                <a:lnTo>
                  <a:pt x="2204917" y="1216724"/>
                </a:lnTo>
                <a:lnTo>
                  <a:pt x="0" y="1216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382" t="0" r="-1382" b="-3949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76887" y="6419901"/>
            <a:ext cx="1819518" cy="1090148"/>
          </a:xfrm>
          <a:custGeom>
            <a:avLst/>
            <a:gdLst/>
            <a:ahLst/>
            <a:cxnLst/>
            <a:rect r="r" b="b" t="t" l="l"/>
            <a:pathLst>
              <a:path h="1090148" w="1819518">
                <a:moveTo>
                  <a:pt x="0" y="0"/>
                </a:moveTo>
                <a:lnTo>
                  <a:pt x="1819519" y="0"/>
                </a:lnTo>
                <a:lnTo>
                  <a:pt x="1819519" y="1090148"/>
                </a:lnTo>
                <a:lnTo>
                  <a:pt x="0" y="10901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3246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562253" y="5622951"/>
            <a:ext cx="1423125" cy="796950"/>
          </a:xfrm>
          <a:custGeom>
            <a:avLst/>
            <a:gdLst/>
            <a:ahLst/>
            <a:cxnLst/>
            <a:rect r="r" b="b" t="t" l="l"/>
            <a:pathLst>
              <a:path h="796950" w="1423125">
                <a:moveTo>
                  <a:pt x="0" y="0"/>
                </a:moveTo>
                <a:lnTo>
                  <a:pt x="1423125" y="0"/>
                </a:lnTo>
                <a:lnTo>
                  <a:pt x="1423125" y="796950"/>
                </a:lnTo>
                <a:lnTo>
                  <a:pt x="0" y="7969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9260" y="3287617"/>
            <a:ext cx="1453947" cy="1317018"/>
          </a:xfrm>
          <a:custGeom>
            <a:avLst/>
            <a:gdLst/>
            <a:ahLst/>
            <a:cxnLst/>
            <a:rect r="r" b="b" t="t" l="l"/>
            <a:pathLst>
              <a:path h="1317018" w="1453947">
                <a:moveTo>
                  <a:pt x="0" y="0"/>
                </a:moveTo>
                <a:lnTo>
                  <a:pt x="1453947" y="0"/>
                </a:lnTo>
                <a:lnTo>
                  <a:pt x="1453947" y="1317019"/>
                </a:lnTo>
                <a:lnTo>
                  <a:pt x="0" y="131701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1475" t="0" r="-32331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65306" y="3754119"/>
            <a:ext cx="3840144" cy="384014"/>
          </a:xfrm>
          <a:custGeom>
            <a:avLst/>
            <a:gdLst/>
            <a:ahLst/>
            <a:cxnLst/>
            <a:rect r="r" b="b" t="t" l="l"/>
            <a:pathLst>
              <a:path h="384014" w="3840144">
                <a:moveTo>
                  <a:pt x="0" y="0"/>
                </a:moveTo>
                <a:lnTo>
                  <a:pt x="3840144" y="0"/>
                </a:lnTo>
                <a:lnTo>
                  <a:pt x="3840144" y="384015"/>
                </a:lnTo>
                <a:lnTo>
                  <a:pt x="0" y="3840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845563" y="3657140"/>
            <a:ext cx="3023411" cy="302341"/>
          </a:xfrm>
          <a:custGeom>
            <a:avLst/>
            <a:gdLst/>
            <a:ahLst/>
            <a:cxnLst/>
            <a:rect r="r" b="b" t="t" l="l"/>
            <a:pathLst>
              <a:path h="302341" w="3023411">
                <a:moveTo>
                  <a:pt x="3023411" y="0"/>
                </a:moveTo>
                <a:lnTo>
                  <a:pt x="0" y="0"/>
                </a:lnTo>
                <a:lnTo>
                  <a:pt x="0" y="302341"/>
                </a:lnTo>
                <a:lnTo>
                  <a:pt x="3023411" y="302341"/>
                </a:lnTo>
                <a:lnTo>
                  <a:pt x="3023411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976887" y="4014445"/>
            <a:ext cx="3023411" cy="302341"/>
          </a:xfrm>
          <a:custGeom>
            <a:avLst/>
            <a:gdLst/>
            <a:ahLst/>
            <a:cxnLst/>
            <a:rect r="r" b="b" t="t" l="l"/>
            <a:pathLst>
              <a:path h="302341" w="3023411">
                <a:moveTo>
                  <a:pt x="0" y="0"/>
                </a:moveTo>
                <a:lnTo>
                  <a:pt x="3023411" y="0"/>
                </a:lnTo>
                <a:lnTo>
                  <a:pt x="3023411" y="302342"/>
                </a:lnTo>
                <a:lnTo>
                  <a:pt x="0" y="3023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043702" y="3780828"/>
            <a:ext cx="1235964" cy="357306"/>
          </a:xfrm>
          <a:custGeom>
            <a:avLst/>
            <a:gdLst/>
            <a:ahLst/>
            <a:cxnLst/>
            <a:rect r="r" b="b" t="t" l="l"/>
            <a:pathLst>
              <a:path h="357306" w="1235964">
                <a:moveTo>
                  <a:pt x="0" y="0"/>
                </a:moveTo>
                <a:lnTo>
                  <a:pt x="1235963" y="0"/>
                </a:lnTo>
                <a:lnTo>
                  <a:pt x="1235963" y="357306"/>
                </a:lnTo>
                <a:lnTo>
                  <a:pt x="0" y="3573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7444499">
            <a:off x="5503653" y="5377924"/>
            <a:ext cx="2043734" cy="204373"/>
          </a:xfrm>
          <a:custGeom>
            <a:avLst/>
            <a:gdLst/>
            <a:ahLst/>
            <a:cxnLst/>
            <a:rect r="r" b="b" t="t" l="l"/>
            <a:pathLst>
              <a:path h="204373" w="2043734">
                <a:moveTo>
                  <a:pt x="0" y="0"/>
                </a:moveTo>
                <a:lnTo>
                  <a:pt x="2043734" y="0"/>
                </a:lnTo>
                <a:lnTo>
                  <a:pt x="2043734" y="204373"/>
                </a:lnTo>
                <a:lnTo>
                  <a:pt x="0" y="2043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3597157">
            <a:off x="8264661" y="5446024"/>
            <a:ext cx="2043734" cy="204373"/>
          </a:xfrm>
          <a:custGeom>
            <a:avLst/>
            <a:gdLst/>
            <a:ahLst/>
            <a:cxnLst/>
            <a:rect r="r" b="b" t="t" l="l"/>
            <a:pathLst>
              <a:path h="204373" w="2043734">
                <a:moveTo>
                  <a:pt x="0" y="0"/>
                </a:moveTo>
                <a:lnTo>
                  <a:pt x="2043733" y="0"/>
                </a:lnTo>
                <a:lnTo>
                  <a:pt x="2043733" y="204374"/>
                </a:lnTo>
                <a:lnTo>
                  <a:pt x="0" y="2043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861359" y="2350783"/>
            <a:ext cx="11090064" cy="7516375"/>
            <a:chOff x="0" y="0"/>
            <a:chExt cx="2920840" cy="197962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920840" cy="1979621"/>
            </a:xfrm>
            <a:custGeom>
              <a:avLst/>
              <a:gdLst/>
              <a:ahLst/>
              <a:cxnLst/>
              <a:rect r="r" b="b" t="t" l="l"/>
              <a:pathLst>
                <a:path h="1979621" w="2920840">
                  <a:moveTo>
                    <a:pt x="0" y="0"/>
                  </a:moveTo>
                  <a:lnTo>
                    <a:pt x="2920840" y="0"/>
                  </a:lnTo>
                  <a:lnTo>
                    <a:pt x="2920840" y="1979621"/>
                  </a:lnTo>
                  <a:lnTo>
                    <a:pt x="0" y="19796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A1A1A"/>
              </a:solidFill>
              <a:prstDash val="lgDash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920840" cy="2017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5191763" y="8191287"/>
            <a:ext cx="1505758" cy="843550"/>
          </a:xfrm>
          <a:custGeom>
            <a:avLst/>
            <a:gdLst/>
            <a:ahLst/>
            <a:cxnLst/>
            <a:rect r="r" b="b" t="t" l="l"/>
            <a:pathLst>
              <a:path h="843550" w="1505758">
                <a:moveTo>
                  <a:pt x="0" y="0"/>
                </a:moveTo>
                <a:lnTo>
                  <a:pt x="1505758" y="0"/>
                </a:lnTo>
                <a:lnTo>
                  <a:pt x="1505758" y="843550"/>
                </a:lnTo>
                <a:lnTo>
                  <a:pt x="0" y="8435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24084" r="0" b="-54417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373192" y="7990539"/>
            <a:ext cx="984076" cy="934872"/>
          </a:xfrm>
          <a:custGeom>
            <a:avLst/>
            <a:gdLst/>
            <a:ahLst/>
            <a:cxnLst/>
            <a:rect r="r" b="b" t="t" l="l"/>
            <a:pathLst>
              <a:path h="934872" w="984076">
                <a:moveTo>
                  <a:pt x="0" y="0"/>
                </a:moveTo>
                <a:lnTo>
                  <a:pt x="984076" y="0"/>
                </a:lnTo>
                <a:lnTo>
                  <a:pt x="984076" y="934872"/>
                </a:lnTo>
                <a:lnTo>
                  <a:pt x="0" y="93487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883007" y="689473"/>
            <a:ext cx="10521986" cy="77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737"/>
              </a:lnSpc>
            </a:pPr>
            <a:r>
              <a:rPr lang="en-US" sz="5737" spc="28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project architecture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18804" y="3316009"/>
            <a:ext cx="2738438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Video </a:t>
            </a:r>
            <a:r>
              <a:rPr lang="en-US" sz="2700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Comments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59418" y="4547486"/>
            <a:ext cx="1367433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975521" y="7452899"/>
            <a:ext cx="1822252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DynamoDB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007523" y="7525720"/>
            <a:ext cx="1777960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Amazon S3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53352" y="9053887"/>
            <a:ext cx="1582579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ML Model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44000" y="9053887"/>
            <a:ext cx="1517452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Text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55874" y="4577880"/>
            <a:ext cx="1154311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Web UI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179740" y="4577880"/>
            <a:ext cx="909161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3039" y="-517536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0" y="0"/>
                </a:lnTo>
                <a:lnTo>
                  <a:pt x="3022890" y="3092472"/>
                </a:lnTo>
                <a:lnTo>
                  <a:pt x="0" y="3092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29250" y="84938"/>
            <a:ext cx="984729" cy="1131873"/>
          </a:xfrm>
          <a:custGeom>
            <a:avLst/>
            <a:gdLst/>
            <a:ahLst/>
            <a:cxnLst/>
            <a:rect r="r" b="b" t="t" l="l"/>
            <a:pathLst>
              <a:path h="1131873" w="984729">
                <a:moveTo>
                  <a:pt x="0" y="0"/>
                </a:moveTo>
                <a:lnTo>
                  <a:pt x="984729" y="0"/>
                </a:lnTo>
                <a:lnTo>
                  <a:pt x="984729" y="1131873"/>
                </a:lnTo>
                <a:lnTo>
                  <a:pt x="0" y="1131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4509" y="1028700"/>
            <a:ext cx="556571" cy="639737"/>
          </a:xfrm>
          <a:custGeom>
            <a:avLst/>
            <a:gdLst/>
            <a:ahLst/>
            <a:cxnLst/>
            <a:rect r="r" b="b" t="t" l="l"/>
            <a:pathLst>
              <a:path h="639737" w="556571">
                <a:moveTo>
                  <a:pt x="0" y="0"/>
                </a:moveTo>
                <a:lnTo>
                  <a:pt x="556571" y="0"/>
                </a:lnTo>
                <a:lnTo>
                  <a:pt x="556571" y="639737"/>
                </a:lnTo>
                <a:lnTo>
                  <a:pt x="0" y="6397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13568" y="-1774432"/>
            <a:ext cx="3548864" cy="3548864"/>
          </a:xfrm>
          <a:custGeom>
            <a:avLst/>
            <a:gdLst/>
            <a:ahLst/>
            <a:cxnLst/>
            <a:rect r="r" b="b" t="t" l="l"/>
            <a:pathLst>
              <a:path h="3548864" w="3548864">
                <a:moveTo>
                  <a:pt x="0" y="0"/>
                </a:moveTo>
                <a:lnTo>
                  <a:pt x="3548864" y="0"/>
                </a:lnTo>
                <a:lnTo>
                  <a:pt x="3548864" y="3548864"/>
                </a:lnTo>
                <a:lnTo>
                  <a:pt x="0" y="35488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75186" y="3322970"/>
            <a:ext cx="3333050" cy="4761500"/>
          </a:xfrm>
          <a:custGeom>
            <a:avLst/>
            <a:gdLst/>
            <a:ahLst/>
            <a:cxnLst/>
            <a:rect r="r" b="b" t="t" l="l"/>
            <a:pathLst>
              <a:path h="4761500" w="3333050">
                <a:moveTo>
                  <a:pt x="0" y="0"/>
                </a:moveTo>
                <a:lnTo>
                  <a:pt x="3333050" y="0"/>
                </a:lnTo>
                <a:lnTo>
                  <a:pt x="3333050" y="4761500"/>
                </a:lnTo>
                <a:lnTo>
                  <a:pt x="0" y="4761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3264" y="5343763"/>
            <a:ext cx="2362189" cy="2362189"/>
          </a:xfrm>
          <a:custGeom>
            <a:avLst/>
            <a:gdLst/>
            <a:ahLst/>
            <a:cxnLst/>
            <a:rect r="r" b="b" t="t" l="l"/>
            <a:pathLst>
              <a:path h="2362189" w="2362189">
                <a:moveTo>
                  <a:pt x="0" y="0"/>
                </a:moveTo>
                <a:lnTo>
                  <a:pt x="2362189" y="0"/>
                </a:lnTo>
                <a:lnTo>
                  <a:pt x="2362189" y="2362188"/>
                </a:lnTo>
                <a:lnTo>
                  <a:pt x="0" y="2362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51810" y="6153402"/>
            <a:ext cx="4853244" cy="1552549"/>
          </a:xfrm>
          <a:custGeom>
            <a:avLst/>
            <a:gdLst/>
            <a:ahLst/>
            <a:cxnLst/>
            <a:rect r="r" b="b" t="t" l="l"/>
            <a:pathLst>
              <a:path h="1552549" w="4853244">
                <a:moveTo>
                  <a:pt x="0" y="0"/>
                </a:moveTo>
                <a:lnTo>
                  <a:pt x="4853245" y="0"/>
                </a:lnTo>
                <a:lnTo>
                  <a:pt x="4853245" y="1552549"/>
                </a:lnTo>
                <a:lnTo>
                  <a:pt x="0" y="15525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85949" y="1424768"/>
            <a:ext cx="13515640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25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Improvements Strategies</a:t>
            </a:r>
            <a:r>
              <a:rPr lang="en-US" sz="5000" spc="25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:</a:t>
            </a:r>
          </a:p>
          <a:p>
            <a:pPr algn="ctr" marL="0" indent="0" lvl="1">
              <a:lnSpc>
                <a:spcPts val="5000"/>
              </a:lnSpc>
              <a:spcBef>
                <a:spcPct val="0"/>
              </a:spcBef>
            </a:pPr>
            <a:r>
              <a:rPr lang="en-US" sz="5000" spc="25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Active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3670" y="3606240"/>
            <a:ext cx="4569450" cy="84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8"/>
              </a:lnSpc>
            </a:pPr>
            <a:r>
              <a:rPr lang="en-US" sz="493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Feedback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0936" y="3681705"/>
            <a:ext cx="6774519" cy="169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sz="487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Automate </a:t>
            </a:r>
          </a:p>
          <a:p>
            <a:pPr algn="ctr">
              <a:lnSpc>
                <a:spcPts val="6826"/>
              </a:lnSpc>
            </a:pPr>
            <a:r>
              <a:rPr lang="en-US" sz="487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re-training the  model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3406">
            <a:off x="16013662" y="671396"/>
            <a:ext cx="1738552" cy="1197428"/>
          </a:xfrm>
          <a:custGeom>
            <a:avLst/>
            <a:gdLst/>
            <a:ahLst/>
            <a:cxnLst/>
            <a:rect r="r" b="b" t="t" l="l"/>
            <a:pathLst>
              <a:path h="1197428" w="1738552">
                <a:moveTo>
                  <a:pt x="0" y="0"/>
                </a:moveTo>
                <a:lnTo>
                  <a:pt x="1738552" y="0"/>
                </a:lnTo>
                <a:lnTo>
                  <a:pt x="1738552" y="1197427"/>
                </a:lnTo>
                <a:lnTo>
                  <a:pt x="0" y="1197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50921" y="2451374"/>
            <a:ext cx="10099979" cy="6806926"/>
          </a:xfrm>
          <a:custGeom>
            <a:avLst/>
            <a:gdLst/>
            <a:ahLst/>
            <a:cxnLst/>
            <a:rect r="r" b="b" t="t" l="l"/>
            <a:pathLst>
              <a:path h="6806926" w="10099979">
                <a:moveTo>
                  <a:pt x="0" y="0"/>
                </a:moveTo>
                <a:lnTo>
                  <a:pt x="10099979" y="0"/>
                </a:lnTo>
                <a:lnTo>
                  <a:pt x="10099979" y="6806926"/>
                </a:lnTo>
                <a:lnTo>
                  <a:pt x="0" y="6806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69" t="-5345" r="-6271" b="-534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75341"/>
            <a:ext cx="6754770" cy="184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004"/>
              </a:lnSpc>
            </a:pPr>
            <a:r>
              <a:rPr lang="en-US" sz="7004" spc="35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“Buffer” social media Tool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520241" y="7967031"/>
            <a:ext cx="3950344" cy="2582537"/>
          </a:xfrm>
          <a:custGeom>
            <a:avLst/>
            <a:gdLst/>
            <a:ahLst/>
            <a:cxnLst/>
            <a:rect r="r" b="b" t="t" l="l"/>
            <a:pathLst>
              <a:path h="2582537" w="3950344">
                <a:moveTo>
                  <a:pt x="0" y="0"/>
                </a:moveTo>
                <a:lnTo>
                  <a:pt x="3950344" y="0"/>
                </a:lnTo>
                <a:lnTo>
                  <a:pt x="3950344" y="2582538"/>
                </a:lnTo>
                <a:lnTo>
                  <a:pt x="0" y="2582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6925954" y="-1553837"/>
            <a:ext cx="3950344" cy="2582537"/>
          </a:xfrm>
          <a:custGeom>
            <a:avLst/>
            <a:gdLst/>
            <a:ahLst/>
            <a:cxnLst/>
            <a:rect r="r" b="b" t="t" l="l"/>
            <a:pathLst>
              <a:path h="2582537" w="3950344">
                <a:moveTo>
                  <a:pt x="0" y="0"/>
                </a:moveTo>
                <a:lnTo>
                  <a:pt x="3950344" y="0"/>
                </a:lnTo>
                <a:lnTo>
                  <a:pt x="3950344" y="2582537"/>
                </a:lnTo>
                <a:lnTo>
                  <a:pt x="0" y="25825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7676">
            <a:off x="16547592" y="271713"/>
            <a:ext cx="1219415" cy="2580773"/>
          </a:xfrm>
          <a:custGeom>
            <a:avLst/>
            <a:gdLst/>
            <a:ahLst/>
            <a:cxnLst/>
            <a:rect r="r" b="b" t="t" l="l"/>
            <a:pathLst>
              <a:path h="2580773" w="1219415">
                <a:moveTo>
                  <a:pt x="0" y="0"/>
                </a:moveTo>
                <a:lnTo>
                  <a:pt x="1219415" y="0"/>
                </a:lnTo>
                <a:lnTo>
                  <a:pt x="1219415" y="2580774"/>
                </a:lnTo>
                <a:lnTo>
                  <a:pt x="0" y="25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13702" y="8740764"/>
            <a:ext cx="3022891" cy="3092471"/>
          </a:xfrm>
          <a:custGeom>
            <a:avLst/>
            <a:gdLst/>
            <a:ahLst/>
            <a:cxnLst/>
            <a:rect r="r" b="b" t="t" l="l"/>
            <a:pathLst>
              <a:path h="3092471" w="3022891">
                <a:moveTo>
                  <a:pt x="0" y="0"/>
                </a:moveTo>
                <a:lnTo>
                  <a:pt x="3022891" y="0"/>
                </a:lnTo>
                <a:lnTo>
                  <a:pt x="3022891" y="3092472"/>
                </a:lnTo>
                <a:lnTo>
                  <a:pt x="0" y="309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06726" y="8404388"/>
            <a:ext cx="2233766" cy="2800960"/>
          </a:xfrm>
          <a:custGeom>
            <a:avLst/>
            <a:gdLst/>
            <a:ahLst/>
            <a:cxnLst/>
            <a:rect r="r" b="b" t="t" l="l"/>
            <a:pathLst>
              <a:path h="2800960" w="2233766">
                <a:moveTo>
                  <a:pt x="0" y="0"/>
                </a:moveTo>
                <a:lnTo>
                  <a:pt x="2233765" y="0"/>
                </a:lnTo>
                <a:lnTo>
                  <a:pt x="2233765" y="2800961"/>
                </a:lnTo>
                <a:lnTo>
                  <a:pt x="0" y="2800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53131"/>
            <a:ext cx="2233766" cy="2800960"/>
          </a:xfrm>
          <a:custGeom>
            <a:avLst/>
            <a:gdLst/>
            <a:ahLst/>
            <a:cxnLst/>
            <a:rect r="r" b="b" t="t" l="l"/>
            <a:pathLst>
              <a:path h="2800960" w="2233766">
                <a:moveTo>
                  <a:pt x="0" y="0"/>
                </a:moveTo>
                <a:lnTo>
                  <a:pt x="2233766" y="0"/>
                </a:lnTo>
                <a:lnTo>
                  <a:pt x="2233766" y="2800960"/>
                </a:lnTo>
                <a:lnTo>
                  <a:pt x="0" y="2800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09339" y="6262771"/>
            <a:ext cx="7315200" cy="1755648"/>
          </a:xfrm>
          <a:custGeom>
            <a:avLst/>
            <a:gdLst/>
            <a:ahLst/>
            <a:cxnLst/>
            <a:rect r="r" b="b" t="t" l="l"/>
            <a:pathLst>
              <a:path h="1755648" w="7315200">
                <a:moveTo>
                  <a:pt x="0" y="0"/>
                </a:moveTo>
                <a:lnTo>
                  <a:pt x="7315200" y="0"/>
                </a:lnTo>
                <a:lnTo>
                  <a:pt x="7315200" y="1755648"/>
                </a:lnTo>
                <a:lnTo>
                  <a:pt x="0" y="17556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97712" y="3430341"/>
            <a:ext cx="15054872" cy="211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4959"/>
              </a:lnSpc>
            </a:pPr>
            <a:r>
              <a:rPr lang="en-US" sz="16999" spc="8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Demonstration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77633" y="6504466"/>
            <a:ext cx="4773088" cy="98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3"/>
              </a:lnSpc>
            </a:pPr>
            <a:r>
              <a:rPr lang="en-US" sz="5638" u="sng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Web App Link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0615">
            <a:off x="6318849" y="7077919"/>
            <a:ext cx="5650302" cy="1779845"/>
          </a:xfrm>
          <a:custGeom>
            <a:avLst/>
            <a:gdLst/>
            <a:ahLst/>
            <a:cxnLst/>
            <a:rect r="r" b="b" t="t" l="l"/>
            <a:pathLst>
              <a:path h="1779845" w="5650302">
                <a:moveTo>
                  <a:pt x="0" y="0"/>
                </a:moveTo>
                <a:lnTo>
                  <a:pt x="5650302" y="0"/>
                </a:lnTo>
                <a:lnTo>
                  <a:pt x="5650302" y="1779845"/>
                </a:lnTo>
                <a:lnTo>
                  <a:pt x="0" y="1779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06637" y="3357265"/>
            <a:ext cx="10797696" cy="590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59"/>
              </a:lnSpc>
            </a:pPr>
            <a:r>
              <a:rPr lang="en-US" sz="16999" spc="8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any Questions?</a:t>
            </a:r>
          </a:p>
          <a:p>
            <a:pPr algn="ctr" marL="0" indent="0" lvl="1">
              <a:lnSpc>
                <a:spcPts val="1495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2161" y="596086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1893" y="8965633"/>
            <a:ext cx="2620560" cy="1788532"/>
          </a:xfrm>
          <a:custGeom>
            <a:avLst/>
            <a:gdLst/>
            <a:ahLst/>
            <a:cxnLst/>
            <a:rect r="r" b="b" t="t" l="l"/>
            <a:pathLst>
              <a:path h="1788532" w="2620560">
                <a:moveTo>
                  <a:pt x="0" y="0"/>
                </a:moveTo>
                <a:lnTo>
                  <a:pt x="2620559" y="0"/>
                </a:lnTo>
                <a:lnTo>
                  <a:pt x="2620559" y="1788532"/>
                </a:lnTo>
                <a:lnTo>
                  <a:pt x="0" y="17885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0779" y="8965633"/>
            <a:ext cx="2825289" cy="693480"/>
          </a:xfrm>
          <a:custGeom>
            <a:avLst/>
            <a:gdLst/>
            <a:ahLst/>
            <a:cxnLst/>
            <a:rect r="r" b="b" t="t" l="l"/>
            <a:pathLst>
              <a:path h="693480" w="2825289">
                <a:moveTo>
                  <a:pt x="0" y="0"/>
                </a:moveTo>
                <a:lnTo>
                  <a:pt x="2825289" y="0"/>
                </a:lnTo>
                <a:lnTo>
                  <a:pt x="2825289" y="693480"/>
                </a:lnTo>
                <a:lnTo>
                  <a:pt x="0" y="6934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29503" y="5910442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29503" y="-778297"/>
            <a:ext cx="1917264" cy="2748766"/>
          </a:xfrm>
          <a:custGeom>
            <a:avLst/>
            <a:gdLst/>
            <a:ahLst/>
            <a:cxnLst/>
            <a:rect r="r" b="b" t="t" l="l"/>
            <a:pathLst>
              <a:path h="2748766" w="1917264">
                <a:moveTo>
                  <a:pt x="0" y="0"/>
                </a:moveTo>
                <a:lnTo>
                  <a:pt x="1917264" y="0"/>
                </a:lnTo>
                <a:lnTo>
                  <a:pt x="1917264" y="2748766"/>
                </a:lnTo>
                <a:lnTo>
                  <a:pt x="0" y="27487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8992" y="3853113"/>
            <a:ext cx="1219415" cy="2580773"/>
          </a:xfrm>
          <a:custGeom>
            <a:avLst/>
            <a:gdLst/>
            <a:ahLst/>
            <a:cxnLst/>
            <a:rect r="r" b="b" t="t" l="l"/>
            <a:pathLst>
              <a:path h="2580773" w="1219415">
                <a:moveTo>
                  <a:pt x="0" y="0"/>
                </a:moveTo>
                <a:lnTo>
                  <a:pt x="1219416" y="0"/>
                </a:lnTo>
                <a:lnTo>
                  <a:pt x="1219416" y="2580774"/>
                </a:lnTo>
                <a:lnTo>
                  <a:pt x="0" y="25807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05049" y="-2835697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914524">
            <a:off x="3609683" y="2328599"/>
            <a:ext cx="1829200" cy="1666235"/>
          </a:xfrm>
          <a:custGeom>
            <a:avLst/>
            <a:gdLst/>
            <a:ahLst/>
            <a:cxnLst/>
            <a:rect r="r" b="b" t="t" l="l"/>
            <a:pathLst>
              <a:path h="1666235" w="1829200">
                <a:moveTo>
                  <a:pt x="0" y="0"/>
                </a:moveTo>
                <a:lnTo>
                  <a:pt x="1829200" y="0"/>
                </a:lnTo>
                <a:lnTo>
                  <a:pt x="1829200" y="1666235"/>
                </a:lnTo>
                <a:lnTo>
                  <a:pt x="0" y="166623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875829">
            <a:off x="13897429" y="2357800"/>
            <a:ext cx="1813808" cy="1652214"/>
          </a:xfrm>
          <a:custGeom>
            <a:avLst/>
            <a:gdLst/>
            <a:ahLst/>
            <a:cxnLst/>
            <a:rect r="r" b="b" t="t" l="l"/>
            <a:pathLst>
              <a:path h="1652214" w="1813808">
                <a:moveTo>
                  <a:pt x="0" y="0"/>
                </a:moveTo>
                <a:lnTo>
                  <a:pt x="1813808" y="0"/>
                </a:lnTo>
                <a:lnTo>
                  <a:pt x="1813808" y="1652214"/>
                </a:lnTo>
                <a:lnTo>
                  <a:pt x="0" y="16522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0615">
            <a:off x="10944626" y="6298252"/>
            <a:ext cx="5650302" cy="1779845"/>
          </a:xfrm>
          <a:custGeom>
            <a:avLst/>
            <a:gdLst/>
            <a:ahLst/>
            <a:cxnLst/>
            <a:rect r="r" b="b" t="t" l="l"/>
            <a:pathLst>
              <a:path h="1779845" w="5650302">
                <a:moveTo>
                  <a:pt x="0" y="0"/>
                </a:moveTo>
                <a:lnTo>
                  <a:pt x="5650301" y="0"/>
                </a:lnTo>
                <a:lnTo>
                  <a:pt x="5650301" y="1779845"/>
                </a:lnTo>
                <a:lnTo>
                  <a:pt x="0" y="1779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0253" y="2755659"/>
            <a:ext cx="6979047" cy="590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59"/>
              </a:lnSpc>
            </a:pPr>
            <a:r>
              <a:rPr lang="en-US" sz="16999" spc="8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thank you!</a:t>
            </a:r>
          </a:p>
          <a:p>
            <a:pPr algn="ctr" marL="0" indent="0" lvl="1">
              <a:lnSpc>
                <a:spcPts val="1495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2161" y="596086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1893" y="8965633"/>
            <a:ext cx="2620560" cy="1788532"/>
          </a:xfrm>
          <a:custGeom>
            <a:avLst/>
            <a:gdLst/>
            <a:ahLst/>
            <a:cxnLst/>
            <a:rect r="r" b="b" t="t" l="l"/>
            <a:pathLst>
              <a:path h="1788532" w="2620560">
                <a:moveTo>
                  <a:pt x="0" y="0"/>
                </a:moveTo>
                <a:lnTo>
                  <a:pt x="2620559" y="0"/>
                </a:lnTo>
                <a:lnTo>
                  <a:pt x="2620559" y="1788532"/>
                </a:lnTo>
                <a:lnTo>
                  <a:pt x="0" y="17885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0779" y="8965633"/>
            <a:ext cx="2825289" cy="693480"/>
          </a:xfrm>
          <a:custGeom>
            <a:avLst/>
            <a:gdLst/>
            <a:ahLst/>
            <a:cxnLst/>
            <a:rect r="r" b="b" t="t" l="l"/>
            <a:pathLst>
              <a:path h="693480" w="2825289">
                <a:moveTo>
                  <a:pt x="0" y="0"/>
                </a:moveTo>
                <a:lnTo>
                  <a:pt x="2825289" y="0"/>
                </a:lnTo>
                <a:lnTo>
                  <a:pt x="2825289" y="693480"/>
                </a:lnTo>
                <a:lnTo>
                  <a:pt x="0" y="6934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29503" y="5910442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29503" y="-778297"/>
            <a:ext cx="1917264" cy="2748766"/>
          </a:xfrm>
          <a:custGeom>
            <a:avLst/>
            <a:gdLst/>
            <a:ahLst/>
            <a:cxnLst/>
            <a:rect r="r" b="b" t="t" l="l"/>
            <a:pathLst>
              <a:path h="2748766" w="1917264">
                <a:moveTo>
                  <a:pt x="0" y="0"/>
                </a:moveTo>
                <a:lnTo>
                  <a:pt x="1917264" y="0"/>
                </a:lnTo>
                <a:lnTo>
                  <a:pt x="1917264" y="2748766"/>
                </a:lnTo>
                <a:lnTo>
                  <a:pt x="0" y="27487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8992" y="3853113"/>
            <a:ext cx="1219415" cy="2580773"/>
          </a:xfrm>
          <a:custGeom>
            <a:avLst/>
            <a:gdLst/>
            <a:ahLst/>
            <a:cxnLst/>
            <a:rect r="r" b="b" t="t" l="l"/>
            <a:pathLst>
              <a:path h="2580773" w="1219415">
                <a:moveTo>
                  <a:pt x="0" y="0"/>
                </a:moveTo>
                <a:lnTo>
                  <a:pt x="1219416" y="0"/>
                </a:lnTo>
                <a:lnTo>
                  <a:pt x="1219416" y="2580774"/>
                </a:lnTo>
                <a:lnTo>
                  <a:pt x="0" y="25807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05049" y="-2835697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04510" y="2163678"/>
            <a:ext cx="5959643" cy="5959643"/>
          </a:xfrm>
          <a:custGeom>
            <a:avLst/>
            <a:gdLst/>
            <a:ahLst/>
            <a:cxnLst/>
            <a:rect r="r" b="b" t="t" l="l"/>
            <a:pathLst>
              <a:path h="5959643" w="5959643">
                <a:moveTo>
                  <a:pt x="0" y="0"/>
                </a:moveTo>
                <a:lnTo>
                  <a:pt x="5959643" y="0"/>
                </a:lnTo>
                <a:lnTo>
                  <a:pt x="5959643" y="5959644"/>
                </a:lnTo>
                <a:lnTo>
                  <a:pt x="0" y="59596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75829">
            <a:off x="13612046" y="3288480"/>
            <a:ext cx="1474203" cy="1342864"/>
          </a:xfrm>
          <a:custGeom>
            <a:avLst/>
            <a:gdLst/>
            <a:ahLst/>
            <a:cxnLst/>
            <a:rect r="r" b="b" t="t" l="l"/>
            <a:pathLst>
              <a:path h="1342864" w="1474203">
                <a:moveTo>
                  <a:pt x="0" y="0"/>
                </a:moveTo>
                <a:lnTo>
                  <a:pt x="1474203" y="0"/>
                </a:lnTo>
                <a:lnTo>
                  <a:pt x="1474203" y="1342865"/>
                </a:lnTo>
                <a:lnTo>
                  <a:pt x="0" y="1342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99708">
            <a:off x="4098162" y="4786492"/>
            <a:ext cx="1486713" cy="1354261"/>
          </a:xfrm>
          <a:custGeom>
            <a:avLst/>
            <a:gdLst/>
            <a:ahLst/>
            <a:cxnLst/>
            <a:rect r="r" b="b" t="t" l="l"/>
            <a:pathLst>
              <a:path h="1354261" w="1486713">
                <a:moveTo>
                  <a:pt x="0" y="0"/>
                </a:moveTo>
                <a:lnTo>
                  <a:pt x="1486713" y="0"/>
                </a:lnTo>
                <a:lnTo>
                  <a:pt x="1486713" y="1354260"/>
                </a:lnTo>
                <a:lnTo>
                  <a:pt x="0" y="1354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888" y="5238835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1387646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19310" y="3685546"/>
            <a:ext cx="8734361" cy="234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897"/>
              </a:lnSpc>
            </a:pPr>
            <a:r>
              <a:rPr lang="en-US" sz="8897" spc="4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Darija data sources 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76582" y="7712990"/>
            <a:ext cx="4499284" cy="4114800"/>
          </a:xfrm>
          <a:custGeom>
            <a:avLst/>
            <a:gdLst/>
            <a:ahLst/>
            <a:cxnLst/>
            <a:rect r="r" b="b" t="t" l="l"/>
            <a:pathLst>
              <a:path h="4114800" w="4499284">
                <a:moveTo>
                  <a:pt x="0" y="0"/>
                </a:moveTo>
                <a:lnTo>
                  <a:pt x="4499284" y="0"/>
                </a:lnTo>
                <a:lnTo>
                  <a:pt x="4499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75829">
            <a:off x="12130518" y="-108782"/>
            <a:ext cx="1242670" cy="1131960"/>
          </a:xfrm>
          <a:custGeom>
            <a:avLst/>
            <a:gdLst/>
            <a:ahLst/>
            <a:cxnLst/>
            <a:rect r="r" b="b" t="t" l="l"/>
            <a:pathLst>
              <a:path h="1131960" w="1242670">
                <a:moveTo>
                  <a:pt x="0" y="0"/>
                </a:moveTo>
                <a:lnTo>
                  <a:pt x="1242671" y="0"/>
                </a:lnTo>
                <a:lnTo>
                  <a:pt x="1242671" y="1131960"/>
                </a:lnTo>
                <a:lnTo>
                  <a:pt x="0" y="1131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99708">
            <a:off x="3797715" y="1029419"/>
            <a:ext cx="1253216" cy="1141566"/>
          </a:xfrm>
          <a:custGeom>
            <a:avLst/>
            <a:gdLst/>
            <a:ahLst/>
            <a:cxnLst/>
            <a:rect r="r" b="b" t="t" l="l"/>
            <a:pathLst>
              <a:path h="1141566" w="1253216">
                <a:moveTo>
                  <a:pt x="0" y="0"/>
                </a:moveTo>
                <a:lnTo>
                  <a:pt x="1253216" y="0"/>
                </a:lnTo>
                <a:lnTo>
                  <a:pt x="1253216" y="1141566"/>
                </a:lnTo>
                <a:lnTo>
                  <a:pt x="0" y="114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183" y="4996708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24187" y="2319767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33006" y="4020091"/>
            <a:ext cx="4257883" cy="3023097"/>
          </a:xfrm>
          <a:custGeom>
            <a:avLst/>
            <a:gdLst/>
            <a:ahLst/>
            <a:cxnLst/>
            <a:rect r="r" b="b" t="t" l="l"/>
            <a:pathLst>
              <a:path h="3023097" w="4257883">
                <a:moveTo>
                  <a:pt x="0" y="0"/>
                </a:moveTo>
                <a:lnTo>
                  <a:pt x="4257884" y="0"/>
                </a:lnTo>
                <a:lnTo>
                  <a:pt x="4257884" y="3023097"/>
                </a:lnTo>
                <a:lnTo>
                  <a:pt x="0" y="3023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46629" y="581023"/>
            <a:ext cx="11705403" cy="101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00"/>
              </a:lnSpc>
            </a:pPr>
            <a:r>
              <a:rPr lang="en-US" sz="7500" spc="37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Sources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036952" y="4020091"/>
            <a:ext cx="4257883" cy="3023097"/>
          </a:xfrm>
          <a:custGeom>
            <a:avLst/>
            <a:gdLst/>
            <a:ahLst/>
            <a:cxnLst/>
            <a:rect r="r" b="b" t="t" l="l"/>
            <a:pathLst>
              <a:path h="3023097" w="4257883">
                <a:moveTo>
                  <a:pt x="0" y="0"/>
                </a:moveTo>
                <a:lnTo>
                  <a:pt x="4257883" y="0"/>
                </a:lnTo>
                <a:lnTo>
                  <a:pt x="4257883" y="3023097"/>
                </a:lnTo>
                <a:lnTo>
                  <a:pt x="0" y="3023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33006" y="5192207"/>
            <a:ext cx="425788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Labled Data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(Github sources)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36952" y="5192207"/>
            <a:ext cx="425788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Non Labled Data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(Youtube API)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496" y="8344567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6"/>
                </a:lnTo>
                <a:lnTo>
                  <a:pt x="0" y="1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6780" y="293693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23227">
            <a:off x="478107" y="3671713"/>
            <a:ext cx="4747359" cy="3635686"/>
          </a:xfrm>
          <a:custGeom>
            <a:avLst/>
            <a:gdLst/>
            <a:ahLst/>
            <a:cxnLst/>
            <a:rect r="r" b="b" t="t" l="l"/>
            <a:pathLst>
              <a:path h="3635686" w="4747359">
                <a:moveTo>
                  <a:pt x="4747359" y="0"/>
                </a:moveTo>
                <a:lnTo>
                  <a:pt x="0" y="0"/>
                </a:lnTo>
                <a:lnTo>
                  <a:pt x="0" y="3635686"/>
                </a:lnTo>
                <a:lnTo>
                  <a:pt x="4747359" y="3635686"/>
                </a:lnTo>
                <a:lnTo>
                  <a:pt x="47473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6629" y="581023"/>
            <a:ext cx="11705403" cy="101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00"/>
              </a:lnSpc>
            </a:pPr>
            <a:r>
              <a:rPr lang="en-US" sz="7500" spc="37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diversity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8848" y="3903451"/>
            <a:ext cx="1225877" cy="4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26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2654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10" tooltip="https://github.com/kabilessefar/OMCD-Offensive-Moroccan-Comments-Dataset"/>
              </a:rPr>
              <a:t>OMCD</a:t>
            </a:r>
            <a:r>
              <a:rPr lang="en-US" sz="26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455" y="6180747"/>
            <a:ext cx="2655451" cy="32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b="true" sz="19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SIZE: </a:t>
            </a:r>
            <a:r>
              <a:rPr lang="en-US" b="true" sz="1913" strike="noStrike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+8,000 </a:t>
            </a:r>
            <a:r>
              <a:rPr lang="en-US" b="true" sz="19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rows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2925" y="5234796"/>
            <a:ext cx="3948211" cy="62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CONTENT: Offensive social medial </a:t>
            </a:r>
          </a:p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comments ,hate speech ...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2925" y="4600053"/>
            <a:ext cx="3290131" cy="3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LABELS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POSITIVE , NEGATIVE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111202">
            <a:off x="6813206" y="3643425"/>
            <a:ext cx="4747359" cy="3635686"/>
          </a:xfrm>
          <a:custGeom>
            <a:avLst/>
            <a:gdLst/>
            <a:ahLst/>
            <a:cxnLst/>
            <a:rect r="r" b="b" t="t" l="l"/>
            <a:pathLst>
              <a:path h="3635686" w="4747359">
                <a:moveTo>
                  <a:pt x="4747359" y="0"/>
                </a:moveTo>
                <a:lnTo>
                  <a:pt x="0" y="0"/>
                </a:lnTo>
                <a:lnTo>
                  <a:pt x="0" y="3635686"/>
                </a:lnTo>
                <a:lnTo>
                  <a:pt x="4747359" y="3635686"/>
                </a:lnTo>
                <a:lnTo>
                  <a:pt x="47473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04165" y="3856113"/>
            <a:ext cx="765441" cy="4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b="true" sz="2654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11" tooltip="https://github.com/LeMGarouani/MAC"/>
              </a:rPr>
              <a:t>MAC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95178" y="6194934"/>
            <a:ext cx="2647831" cy="29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SIZE: </a:t>
            </a:r>
            <a:r>
              <a:rPr lang="en-US" b="true" sz="1813" strike="noStrike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+18,000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data rows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28357" y="5383349"/>
            <a:ext cx="3874541" cy="61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CONTENT: Tweets about different topics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28357" y="4571765"/>
            <a:ext cx="3349466" cy="61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LABELS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POSITIVE , NEGATIVE</a:t>
            </a:r>
            <a:r>
              <a:rPr lang="en-US" sz="1813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sz="1813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NEUTRAL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-121532">
            <a:off x="13147734" y="3636482"/>
            <a:ext cx="4747359" cy="3635686"/>
          </a:xfrm>
          <a:custGeom>
            <a:avLst/>
            <a:gdLst/>
            <a:ahLst/>
            <a:cxnLst/>
            <a:rect r="r" b="b" t="t" l="l"/>
            <a:pathLst>
              <a:path h="3635686" w="4747359">
                <a:moveTo>
                  <a:pt x="4747359" y="0"/>
                </a:moveTo>
                <a:lnTo>
                  <a:pt x="0" y="0"/>
                </a:lnTo>
                <a:lnTo>
                  <a:pt x="0" y="3635686"/>
                </a:lnTo>
                <a:lnTo>
                  <a:pt x="4747359" y="3635686"/>
                </a:lnTo>
                <a:lnTo>
                  <a:pt x="47473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276734" y="3856113"/>
            <a:ext cx="2489359" cy="45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b="true" sz="2654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ELECTION 2016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92807" y="6088817"/>
            <a:ext cx="2707719" cy="29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SIZE: </a:t>
            </a:r>
            <a:r>
              <a:rPr lang="en-US" b="true" sz="1813" strike="noStrike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+10,200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data rows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84966" y="5217181"/>
            <a:ext cx="5114007" cy="62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CONTENT: Facebook 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comments     </a:t>
            </a:r>
          </a:p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 about the Moroccan elections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92552" y="4564822"/>
            <a:ext cx="3290131" cy="3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LABELS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POSITIVE , NEGATIVE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496" y="8344567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6"/>
                </a:lnTo>
                <a:lnTo>
                  <a:pt x="0" y="1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6780" y="293693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23227">
            <a:off x="12965160" y="3643425"/>
            <a:ext cx="4747359" cy="3635686"/>
          </a:xfrm>
          <a:custGeom>
            <a:avLst/>
            <a:gdLst/>
            <a:ahLst/>
            <a:cxnLst/>
            <a:rect r="r" b="b" t="t" l="l"/>
            <a:pathLst>
              <a:path h="3635686" w="4747359">
                <a:moveTo>
                  <a:pt x="4747358" y="0"/>
                </a:moveTo>
                <a:lnTo>
                  <a:pt x="0" y="0"/>
                </a:lnTo>
                <a:lnTo>
                  <a:pt x="0" y="3635686"/>
                </a:lnTo>
                <a:lnTo>
                  <a:pt x="4747358" y="3635686"/>
                </a:lnTo>
                <a:lnTo>
                  <a:pt x="474735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6629" y="581023"/>
            <a:ext cx="11705403" cy="101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00"/>
              </a:lnSpc>
            </a:pPr>
            <a:r>
              <a:rPr lang="en-US" sz="7500" spc="37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diversity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79878" y="3875163"/>
            <a:ext cx="517922" cy="45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b="true" sz="2654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67036" y="6160221"/>
            <a:ext cx="2318266" cy="29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SIZE: </a:t>
            </a:r>
            <a:r>
              <a:rPr lang="en-US" b="true" sz="1813" strike="noStrike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+900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data rows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66863" y="5224303"/>
            <a:ext cx="3559092" cy="62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CONTENT: Youtube Comments </a:t>
            </a:r>
          </a:p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about  different  topics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60539" y="4609119"/>
            <a:ext cx="2407114" cy="3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LABELS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Not Labeled 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111202">
            <a:off x="6813206" y="3643425"/>
            <a:ext cx="4747359" cy="3635686"/>
          </a:xfrm>
          <a:custGeom>
            <a:avLst/>
            <a:gdLst/>
            <a:ahLst/>
            <a:cxnLst/>
            <a:rect r="r" b="b" t="t" l="l"/>
            <a:pathLst>
              <a:path h="3635686" w="4747359">
                <a:moveTo>
                  <a:pt x="4747359" y="0"/>
                </a:moveTo>
                <a:lnTo>
                  <a:pt x="0" y="0"/>
                </a:lnTo>
                <a:lnTo>
                  <a:pt x="0" y="3635686"/>
                </a:lnTo>
                <a:lnTo>
                  <a:pt x="4747359" y="3635686"/>
                </a:lnTo>
                <a:lnTo>
                  <a:pt x="47473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84893" y="3856113"/>
            <a:ext cx="1403985" cy="45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b="true" sz="2654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10" tooltip="https://github.com/fati-bendaouch/Sentiment-Analysis-for-Moroccan-Dialect/blob/main/Final_Data.xlsx"/>
              </a:rPr>
              <a:t>Covid 19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60841" y="6194934"/>
            <a:ext cx="2516505" cy="29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SIZE: </a:t>
            </a:r>
            <a:r>
              <a:rPr lang="en-US" b="true" sz="1813" strike="noStrike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+4,300 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rows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2214" y="5218177"/>
            <a:ext cx="3349466" cy="61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CONTENT: comments about  Covid19 pandemic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28357" y="4571765"/>
            <a:ext cx="3349466" cy="29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LABELS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POSITIVE , NEGATIVE</a:t>
            </a:r>
            <a:r>
              <a:rPr lang="en-US" sz="1813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-121532">
            <a:off x="659653" y="3720208"/>
            <a:ext cx="4747359" cy="3635686"/>
          </a:xfrm>
          <a:custGeom>
            <a:avLst/>
            <a:gdLst/>
            <a:ahLst/>
            <a:cxnLst/>
            <a:rect r="r" b="b" t="t" l="l"/>
            <a:pathLst>
              <a:path h="3635686" w="4747359">
                <a:moveTo>
                  <a:pt x="4747359" y="0"/>
                </a:moveTo>
                <a:lnTo>
                  <a:pt x="0" y="0"/>
                </a:lnTo>
                <a:lnTo>
                  <a:pt x="0" y="3635685"/>
                </a:lnTo>
                <a:lnTo>
                  <a:pt x="4747359" y="3635685"/>
                </a:lnTo>
                <a:lnTo>
                  <a:pt x="47473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70678" y="3939838"/>
            <a:ext cx="1525310" cy="45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b="true" sz="2654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11" tooltip="https://data.mendeley.com/datasets/2y4m97b7dc/1"/>
              </a:rPr>
              <a:t>MDOLDD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4723" y="6166262"/>
            <a:ext cx="2647831" cy="29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SIZE: </a:t>
            </a:r>
            <a:r>
              <a:rPr lang="en-US" b="true" sz="1813" strike="noStrike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+20,400</a:t>
            </a:r>
            <a:r>
              <a:rPr lang="en-US" b="true" sz="1813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rows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4471" y="5247001"/>
            <a:ext cx="3416497" cy="62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CONTENT: Offensive Youtube </a:t>
            </a:r>
          </a:p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&amp; Twitter comments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4471" y="4648548"/>
            <a:ext cx="3290131" cy="3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LABELS</a:t>
            </a:r>
            <a:r>
              <a:rPr lang="en-US" b="true" sz="1813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POSITIVE , NEGATIVE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75829">
            <a:off x="13612046" y="3288480"/>
            <a:ext cx="1474203" cy="1342864"/>
          </a:xfrm>
          <a:custGeom>
            <a:avLst/>
            <a:gdLst/>
            <a:ahLst/>
            <a:cxnLst/>
            <a:rect r="r" b="b" t="t" l="l"/>
            <a:pathLst>
              <a:path h="1342864" w="1474203">
                <a:moveTo>
                  <a:pt x="0" y="0"/>
                </a:moveTo>
                <a:lnTo>
                  <a:pt x="1474203" y="0"/>
                </a:lnTo>
                <a:lnTo>
                  <a:pt x="1474203" y="1342865"/>
                </a:lnTo>
                <a:lnTo>
                  <a:pt x="0" y="1342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99708">
            <a:off x="4376042" y="4786492"/>
            <a:ext cx="1486713" cy="1354261"/>
          </a:xfrm>
          <a:custGeom>
            <a:avLst/>
            <a:gdLst/>
            <a:ahLst/>
            <a:cxnLst/>
            <a:rect r="r" b="b" t="t" l="l"/>
            <a:pathLst>
              <a:path h="1354261" w="1486713">
                <a:moveTo>
                  <a:pt x="0" y="0"/>
                </a:moveTo>
                <a:lnTo>
                  <a:pt x="1486714" y="0"/>
                </a:lnTo>
                <a:lnTo>
                  <a:pt x="1486714" y="1354260"/>
                </a:lnTo>
                <a:lnTo>
                  <a:pt x="0" y="1354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888" y="5238835"/>
            <a:ext cx="1455328" cy="1827467"/>
          </a:xfrm>
          <a:custGeom>
            <a:avLst/>
            <a:gdLst/>
            <a:ahLst/>
            <a:cxnLst/>
            <a:rect r="r" b="b" t="t" l="l"/>
            <a:pathLst>
              <a:path h="1827467" w="1455328">
                <a:moveTo>
                  <a:pt x="0" y="0"/>
                </a:moveTo>
                <a:lnTo>
                  <a:pt x="1455328" y="0"/>
                </a:lnTo>
                <a:lnTo>
                  <a:pt x="1455328" y="1827467"/>
                </a:lnTo>
                <a:lnTo>
                  <a:pt x="0" y="182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1387646"/>
            <a:ext cx="732949" cy="2057400"/>
          </a:xfrm>
          <a:custGeom>
            <a:avLst/>
            <a:gdLst/>
            <a:ahLst/>
            <a:cxnLst/>
            <a:rect r="r" b="b" t="t" l="l"/>
            <a:pathLst>
              <a:path h="2057400" w="732949">
                <a:moveTo>
                  <a:pt x="0" y="0"/>
                </a:moveTo>
                <a:lnTo>
                  <a:pt x="732949" y="0"/>
                </a:lnTo>
                <a:lnTo>
                  <a:pt x="73294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74862" y="3587921"/>
            <a:ext cx="8734361" cy="234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7"/>
              </a:lnSpc>
            </a:pPr>
            <a:r>
              <a:rPr lang="en-US" sz="8897" spc="4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How to label</a:t>
            </a:r>
          </a:p>
          <a:p>
            <a:pPr algn="ctr" marL="0" indent="0" lvl="1">
              <a:lnSpc>
                <a:spcPts val="8897"/>
              </a:lnSpc>
            </a:pPr>
            <a:r>
              <a:rPr lang="en-US" sz="8897" spc="44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data?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DAGbLINYKYs</dc:identifier>
  <dcterms:modified xsi:type="dcterms:W3CDTF">2011-08-01T06:04:30Z</dcterms:modified>
  <cp:revision>1</cp:revision>
  <dc:title>BlaBlaBDarija</dc:title>
</cp:coreProperties>
</file>